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3"/>
  </p:notesMasterIdLst>
  <p:sldIdLst>
    <p:sldId id="266" r:id="rId2"/>
    <p:sldId id="267" r:id="rId3"/>
    <p:sldId id="268" r:id="rId4"/>
    <p:sldId id="269" r:id="rId5"/>
    <p:sldId id="270"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Lst>
  <p:sldSz cx="9144000" cy="5143500" type="screen16x9"/>
  <p:notesSz cx="6858000" cy="9144000"/>
  <p:embeddedFontLst>
    <p:embeddedFont>
      <p:font typeface="Exo 2" panose="020B0604020202020204" charset="0"/>
      <p:regular r:id="rId24"/>
      <p:bold r:id="rId25"/>
      <p:italic r:id="rId26"/>
      <p:boldItalic r:id="rId27"/>
    </p:embeddedFont>
    <p:embeddedFont>
      <p:font typeface="Fira Sans Extra Condensed Medium" panose="020B0604020202020204" charset="0"/>
      <p:regular r:id="rId28"/>
      <p:bold r:id="rId29"/>
      <p:italic r:id="rId30"/>
      <p:boldItalic r:id="rId31"/>
    </p:embeddedFont>
    <p:embeddedFont>
      <p:font typeface="Meiryo" panose="020B0604030504040204" pitchFamily="34" charset="-128"/>
      <p:regular r:id="rId32"/>
      <p:bold r:id="rId33"/>
      <p:italic r:id="rId34"/>
      <p:boldItalic r:id="rId35"/>
    </p:embeddedFont>
    <p:embeddedFont>
      <p:font typeface="Nunito" pitchFamily="2" charset="0"/>
      <p:regular r:id="rId36"/>
    </p:embeddedFont>
    <p:embeddedFont>
      <p:font typeface="Nunito Light" pitchFamily="2" charset="0"/>
      <p:regular r:id="rId37"/>
      <p:italic r:id="rId38"/>
    </p:embeddedFont>
    <p:embeddedFont>
      <p:font typeface="Roboto Condensed" panose="02000000000000000000" pitchFamily="2" charset="0"/>
      <p:regular r:id="rId39"/>
      <p:bold r:id="rId40"/>
      <p:italic r:id="rId41"/>
      <p:boldItalic r:id="rId42"/>
    </p:embeddedFont>
    <p:embeddedFont>
      <p:font typeface="Roboto Condensed Light"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D37228-D222-47E5-AF5F-5CC75321A2AC}">
  <a:tblStyle styleId="{CFD37228-D222-47E5-AF5F-5CC75321A2A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1024D82-662D-4014-B6E9-D7B4DF58DF28}" styleName="Table_1">
    <a:wholeTbl>
      <a:tcTxStyle b="off" i="off">
        <a:font>
          <a:latin typeface="Meiryo"/>
          <a:ea typeface="Meiryo"/>
          <a:cs typeface="Meiryo"/>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9EA"/>
          </a:solidFill>
        </a:fill>
      </a:tcStyle>
    </a:wholeTbl>
    <a:band1H>
      <a:tcTxStyle/>
      <a:tcStyle>
        <a:tcBdr/>
        <a:fill>
          <a:solidFill>
            <a:srgbClr val="CAD0D2"/>
          </a:solidFill>
        </a:fill>
      </a:tcStyle>
    </a:band1H>
    <a:band2H>
      <a:tcTxStyle/>
      <a:tcStyle>
        <a:tcBdr/>
      </a:tcStyle>
    </a:band2H>
    <a:band1V>
      <a:tcTxStyle/>
      <a:tcStyle>
        <a:tcBdr/>
        <a:fill>
          <a:solidFill>
            <a:srgbClr val="CAD0D2"/>
          </a:solidFill>
        </a:fill>
      </a:tcStyle>
    </a:band1V>
    <a:band2V>
      <a:tcTxStyle/>
      <a:tcStyle>
        <a:tcBdr/>
      </a:tcStyle>
    </a:band2V>
    <a:lastCol>
      <a:tcTxStyle b="on" i="off">
        <a:font>
          <a:latin typeface="Meiryo"/>
          <a:ea typeface="Meiryo"/>
          <a:cs typeface="Meiryo"/>
        </a:font>
        <a:srgbClr val="FFFFFF"/>
      </a:tcTxStyle>
      <a:tcStyle>
        <a:tcBdr/>
        <a:fill>
          <a:solidFill>
            <a:srgbClr val="155767"/>
          </a:solidFill>
        </a:fill>
      </a:tcStyle>
    </a:lastCol>
    <a:firstCol>
      <a:tcTxStyle b="on" i="off">
        <a:font>
          <a:latin typeface="Meiryo"/>
          <a:ea typeface="Meiryo"/>
          <a:cs typeface="Meiryo"/>
        </a:font>
        <a:srgbClr val="FFFFFF"/>
      </a:tcTxStyle>
      <a:tcStyle>
        <a:tcBdr/>
        <a:fill>
          <a:solidFill>
            <a:srgbClr val="155767"/>
          </a:solidFill>
        </a:fill>
      </a:tcStyle>
    </a:firstCol>
    <a:lastRow>
      <a:tcTxStyle b="on" i="off">
        <a:font>
          <a:latin typeface="Meiryo"/>
          <a:ea typeface="Meiryo"/>
          <a:cs typeface="Meiryo"/>
        </a:font>
        <a:srgbClr val="FFFFFF"/>
      </a:tcTxStyle>
      <a:tcStyle>
        <a:tcBdr>
          <a:top>
            <a:ln w="38100" cap="flat" cmpd="sng">
              <a:solidFill>
                <a:srgbClr val="FFFFFF"/>
              </a:solidFill>
              <a:prstDash val="solid"/>
              <a:round/>
              <a:headEnd type="none" w="sm" len="sm"/>
              <a:tailEnd type="none" w="sm" len="sm"/>
            </a:ln>
          </a:top>
        </a:tcBdr>
        <a:fill>
          <a:solidFill>
            <a:srgbClr val="155767"/>
          </a:solidFill>
        </a:fill>
      </a:tcStyle>
    </a:lastRow>
    <a:seCell>
      <a:tcTxStyle/>
      <a:tcStyle>
        <a:tcBdr/>
      </a:tcStyle>
    </a:seCell>
    <a:swCell>
      <a:tcTxStyle/>
      <a:tcStyle>
        <a:tcBdr/>
      </a:tcStyle>
    </a:swCell>
    <a:firstRow>
      <a:tcTxStyle b="on" i="off">
        <a:font>
          <a:latin typeface="Meiryo"/>
          <a:ea typeface="Meiryo"/>
          <a:cs typeface="Meiryo"/>
        </a:font>
        <a:srgbClr val="FFFFFF"/>
      </a:tcTxStyle>
      <a:tcStyle>
        <a:tcBdr>
          <a:bottom>
            <a:ln w="38100" cap="flat" cmpd="sng">
              <a:solidFill>
                <a:srgbClr val="FFFFFF"/>
              </a:solidFill>
              <a:prstDash val="solid"/>
              <a:round/>
              <a:headEnd type="none" w="sm" len="sm"/>
              <a:tailEnd type="none" w="sm" len="sm"/>
            </a:ln>
          </a:bottom>
        </a:tcBdr>
        <a:fill>
          <a:solidFill>
            <a:srgbClr val="155767"/>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773"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specific neural network that accomplishes these tasks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ef3255b01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ef3255b01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ebdbe1b4e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ebdbe1b4e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Convolution layer is like template matching: u search for a pattern in the image. Stacking up convolution layers means u r searching for a more complex pattern/object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Doing global pooling is like asking "does this pattern/object exist in the image?" because it aggregates information across spatial informations.</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ef3255b011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ef3255b01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ef3255b011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ef3255b011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Relatively heavier. </a:t>
            </a:r>
            <a:endParaRPr/>
          </a:p>
          <a:p>
            <a:pPr marL="0" lvl="0" indent="0" algn="l" rtl="0">
              <a:spcBef>
                <a:spcPts val="0"/>
              </a:spcBef>
              <a:spcAft>
                <a:spcPts val="0"/>
              </a:spcAft>
              <a:buClr>
                <a:schemeClr val="dk1"/>
              </a:buClr>
              <a:buSzPts val="1100"/>
              <a:buFont typeface="Arial"/>
              <a:buNone/>
            </a:pPr>
            <a:r>
              <a:rPr lang="en"/>
              <a:t>ANN learns global patterns, CNN learns local patterns. Key characteristic of CNN: The patterns they learn are translation invariant (any points in image), They can learn spatial hierarchies of patterns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ef06cddd2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ef06cddd2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edaac30f7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edaac30f7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ef3255b011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ef3255b011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ef06cddd2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ef06cddd2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f3ec0c43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ef3ec0c43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ef06cddd2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ef06cddd2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rest of the components in a Neural network</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edaac30f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edaac30f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9baafe93df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9baafe93df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ef2ac6e8e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ef2ac6e8e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into the activation function is W*x + b where W is the weights of the cell and the x is the inputs and then there is the bias b added to that. This value if not </a:t>
            </a:r>
            <a:r>
              <a:rPr lang="en" b="1"/>
              <a:t>restricted to a certain limit</a:t>
            </a:r>
            <a:r>
              <a:rPr lang="en"/>
              <a:t> can go very high in magnitude especially in case of very deep neural networks that have millions of parameters. This will lead to computational issues.</a:t>
            </a:r>
            <a:endParaRPr/>
          </a:p>
          <a:p>
            <a:pPr marL="0" lvl="0" indent="0" algn="l" rtl="0">
              <a:spcBef>
                <a:spcPts val="0"/>
              </a:spcBef>
              <a:spcAft>
                <a:spcPts val="0"/>
              </a:spcAft>
              <a:buNone/>
            </a:pPr>
            <a:r>
              <a:rPr lang="en"/>
              <a:t>pattern that defines this classification is simply not linear. In come the artificial neural networks. What if we use an ANN with a single cell but without an activation function. So our output is basically W*x + b. But this is no good because W*x also has a degree of 1, hence linear and this is</a:t>
            </a:r>
            <a:r>
              <a:rPr lang="en" b="1"/>
              <a:t> basically identical to a linear classifier.</a:t>
            </a:r>
            <a:endParaRPr b="1"/>
          </a:p>
          <a:p>
            <a:pPr marL="0" lvl="0" indent="0" algn="l" rtl="0">
              <a:spcBef>
                <a:spcPts val="0"/>
              </a:spcBef>
              <a:spcAft>
                <a:spcPts val="0"/>
              </a:spcAft>
              <a:buNone/>
            </a:pPr>
            <a:r>
              <a:rPr lang="en" b="1"/>
              <a:t>Softmax activation function - generic form of sigmoid (K classes)</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Preserves spatial data hence, suitable for images.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ef2ac6e8e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ef2ac6e8e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input (224x224x3) → convolutional layers → last feature map (7x7xchannels) → global average/max pooling → 1x1xchannels → fully connected layers → output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f2ac6e8e0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f2ac6e8e0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Typically grayscale is used as it is sufficient to detect shapes and features.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baafe93df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9baafe93df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edaac30e5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edaac30e5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Sobel operator/kernel - used for detecting boundaries (rapid change in the intensity of colour) - shows the importance of taking spatial information into consideration - reason why we use CNN. Superpositioning of kernels is possible. Applying kernels separately to an image is equivalent to summing the kernels and applying it once to the image (excluding loss of edge pixels).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Used to manually define the kernels/filters for computer vision. With machine learning, the model can come up with the kernels. (e.g. Sobel operator can only boundaries in one direction). Inspect what the machine-learnt kernel are doing (features identified)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f3255b01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f3255b01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8" name="Google Shape;98;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0" name="Google Shape;100;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8">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CUSTOM_9">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37" name="Google Shape;137;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lang="en"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lang="en"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lang="en"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rmAutofit/>
          </a:bodyPr>
          <a:lstStyle>
            <a:lvl1pPr lvl="0" algn="l" rtl="0">
              <a:lnSpc>
                <a:spcPct val="100000"/>
              </a:lnSpc>
              <a:spcBef>
                <a:spcPts val="0"/>
              </a:spcBef>
              <a:spcAft>
                <a:spcPts val="0"/>
              </a:spcAft>
              <a:buClr>
                <a:schemeClr val="dk2"/>
              </a:buClr>
              <a:buSzPts val="2100"/>
              <a:buFont typeface="Meiryo"/>
              <a:buNone/>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141" name="Google Shape;141;p29"/>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rmAutofit/>
          </a:bodyPr>
          <a:lstStyle>
            <a:lvl1pPr marL="457200" lvl="0" indent="-317500" algn="l" rtl="0">
              <a:lnSpc>
                <a:spcPct val="115000"/>
              </a:lnSpc>
              <a:spcBef>
                <a:spcPts val="0"/>
              </a:spcBef>
              <a:spcAft>
                <a:spcPts val="0"/>
              </a:spcAft>
              <a:buClr>
                <a:schemeClr val="dk2"/>
              </a:buClr>
              <a:buSzPts val="1400"/>
              <a:buChar char="●"/>
              <a:defRPr/>
            </a:lvl1pPr>
            <a:lvl2pPr marL="914400" lvl="1" indent="-298450" algn="l" rtl="0">
              <a:lnSpc>
                <a:spcPct val="115000"/>
              </a:lnSpc>
              <a:spcBef>
                <a:spcPts val="0"/>
              </a:spcBef>
              <a:spcAft>
                <a:spcPts val="0"/>
              </a:spcAft>
              <a:buClr>
                <a:schemeClr val="dk2"/>
              </a:buClr>
              <a:buSzPts val="1100"/>
              <a:buChar char="○"/>
              <a:defRPr/>
            </a:lvl2pPr>
            <a:lvl3pPr marL="1371600" lvl="2" indent="-298450" algn="l" rtl="0">
              <a:lnSpc>
                <a:spcPct val="115000"/>
              </a:lnSpc>
              <a:spcBef>
                <a:spcPts val="0"/>
              </a:spcBef>
              <a:spcAft>
                <a:spcPts val="0"/>
              </a:spcAft>
              <a:buClr>
                <a:schemeClr val="dk2"/>
              </a:buClr>
              <a:buSzPts val="1100"/>
              <a:buChar char="■"/>
              <a:defRPr/>
            </a:lvl3pPr>
            <a:lvl4pPr marL="1828800" lvl="3" indent="-298450" algn="l" rtl="0">
              <a:lnSpc>
                <a:spcPct val="115000"/>
              </a:lnSpc>
              <a:spcBef>
                <a:spcPts val="0"/>
              </a:spcBef>
              <a:spcAft>
                <a:spcPts val="0"/>
              </a:spcAft>
              <a:buClr>
                <a:schemeClr val="dk2"/>
              </a:buClr>
              <a:buSzPts val="1100"/>
              <a:buChar char="●"/>
              <a:defRPr/>
            </a:lvl4pPr>
            <a:lvl5pPr marL="2286000" lvl="4" indent="-298450" algn="l" rtl="0">
              <a:lnSpc>
                <a:spcPct val="115000"/>
              </a:lnSpc>
              <a:spcBef>
                <a:spcPts val="0"/>
              </a:spcBef>
              <a:spcAft>
                <a:spcPts val="0"/>
              </a:spcAft>
              <a:buClr>
                <a:schemeClr val="dk2"/>
              </a:buClr>
              <a:buSzPts val="1100"/>
              <a:buChar char="○"/>
              <a:defRPr/>
            </a:lvl5pPr>
            <a:lvl6pPr marL="2743200" lvl="5" indent="-298450" algn="l" rtl="0">
              <a:lnSpc>
                <a:spcPct val="115000"/>
              </a:lnSpc>
              <a:spcBef>
                <a:spcPts val="0"/>
              </a:spcBef>
              <a:spcAft>
                <a:spcPts val="0"/>
              </a:spcAft>
              <a:buClr>
                <a:schemeClr val="dk1"/>
              </a:buClr>
              <a:buSzPts val="1100"/>
              <a:buChar char="■"/>
              <a:defRPr/>
            </a:lvl6pPr>
            <a:lvl7pPr marL="3200400" lvl="6" indent="-298450" algn="l" rtl="0">
              <a:lnSpc>
                <a:spcPct val="115000"/>
              </a:lnSpc>
              <a:spcBef>
                <a:spcPts val="0"/>
              </a:spcBef>
              <a:spcAft>
                <a:spcPts val="0"/>
              </a:spcAft>
              <a:buClr>
                <a:schemeClr val="dk1"/>
              </a:buClr>
              <a:buSzPts val="1100"/>
              <a:buChar char="●"/>
              <a:defRPr/>
            </a:lvl7pPr>
            <a:lvl8pPr marL="3657600" lvl="7" indent="-298450" algn="l" rtl="0">
              <a:lnSpc>
                <a:spcPct val="115000"/>
              </a:lnSpc>
              <a:spcBef>
                <a:spcPts val="0"/>
              </a:spcBef>
              <a:spcAft>
                <a:spcPts val="0"/>
              </a:spcAft>
              <a:buClr>
                <a:schemeClr val="dk1"/>
              </a:buClr>
              <a:buSzPts val="1100"/>
              <a:buChar char="○"/>
              <a:defRPr/>
            </a:lvl8pPr>
            <a:lvl9pPr marL="4114800" lvl="8" indent="-298450" algn="l" rtl="0">
              <a:lnSpc>
                <a:spcPct val="115000"/>
              </a:lnSpc>
              <a:spcBef>
                <a:spcPts val="0"/>
              </a:spcBef>
              <a:spcAft>
                <a:spcPts val="0"/>
              </a:spcAft>
              <a:buClr>
                <a:schemeClr val="dk1"/>
              </a:buClr>
              <a:buSzPts val="1100"/>
              <a:buChar char="■"/>
              <a:defRPr/>
            </a:lvl9pPr>
          </a:lstStyle>
          <a:p>
            <a:endParaRPr/>
          </a:p>
        </p:txBody>
      </p:sp>
      <p:sp>
        <p:nvSpPr>
          <p:cNvPr id="142" name="Google Shape;142;p29"/>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rmAutofit/>
          </a:bodyPr>
          <a:lstStyle>
            <a:lvl1pPr marL="0" marR="0" lvl="0"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9714341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4090888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7" r:id="rId16"/>
    <p:sldLayoutId id="2147483669" r:id="rId17"/>
    <p:sldLayoutId id="2147483670" r:id="rId18"/>
    <p:sldLayoutId id="2147483671" r:id="rId19"/>
    <p:sldLayoutId id="2147483672" r:id="rId20"/>
    <p:sldLayoutId id="2147483674" r:id="rId21"/>
    <p:sldLayoutId id="2147483675" r:id="rId22"/>
    <p:sldLayoutId id="2147483677" r:id="rId23"/>
    <p:sldLayoutId id="2147483678"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colab.research.google.com/drive/1MzDWi6R-TZaeWX36Z6G3CorGaLCRcIiA?usp=sharin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nh3QFEUO05E" TargetMode="External"/><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hyperlink" Target="https://www.youtube.com/watch?v=ebAykr9YZ30" TargetMode="External"/><Relationship Id="rId4" Type="http://schemas.openxmlformats.org/officeDocument/2006/relationships/hyperlink" Target="https://www.kaggle.com/gpiosenka/efficientnet-b3-fi-score-83"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forms.gle/24pjZSwuVAwhnRpt5" TargetMode="External"/><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creativecommons.org/licenses/by-sa/3.0/" TargetMode="External"/><Relationship Id="rId5" Type="http://schemas.openxmlformats.org/officeDocument/2006/relationships/hyperlink" Target="http://stats.stackexchange.com/questions/199702/1d-convolution-in-neural-networks" TargetMode="External"/><Relationship Id="rId4" Type="http://schemas.openxmlformats.org/officeDocument/2006/relationships/image" Target="../media/image27.gif"/></Relationships>
</file>

<file path=ppt/slides/_rels/slide8.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pSp>
        <p:nvGrpSpPr>
          <p:cNvPr id="235" name="Google Shape;235;p40"/>
          <p:cNvGrpSpPr/>
          <p:nvPr/>
        </p:nvGrpSpPr>
        <p:grpSpPr>
          <a:xfrm>
            <a:off x="8089940" y="561326"/>
            <a:ext cx="423413" cy="421569"/>
            <a:chOff x="7703675" y="2541175"/>
            <a:chExt cx="499425" cy="497250"/>
          </a:xfrm>
        </p:grpSpPr>
        <p:sp>
          <p:nvSpPr>
            <p:cNvPr id="236" name="Google Shape;236;p40"/>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0"/>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0"/>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0"/>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0"/>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40">
            <a:hlinkClick r:id="" action="ppaction://noaction"/>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0"/>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Convolutional Neural Networks</a:t>
            </a:r>
            <a:endParaRPr/>
          </a:p>
        </p:txBody>
      </p:sp>
      <p:sp>
        <p:nvSpPr>
          <p:cNvPr id="243" name="Google Shape;243;p40"/>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9"/>
          <p:cNvSpPr txBox="1">
            <a:spLocks noGrp="1"/>
          </p:cNvSpPr>
          <p:nvPr>
            <p:ph type="body" idx="1"/>
          </p:nvPr>
        </p:nvSpPr>
        <p:spPr>
          <a:xfrm>
            <a:off x="870650" y="1144200"/>
            <a:ext cx="35535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Downsampling for dimensionality reduction.</a:t>
            </a:r>
            <a:endParaRPr/>
          </a:p>
          <a:p>
            <a:pPr marL="457200" lvl="0" indent="-279400" algn="l" rtl="0">
              <a:spcBef>
                <a:spcPts val="1600"/>
              </a:spcBef>
              <a:spcAft>
                <a:spcPts val="0"/>
              </a:spcAft>
              <a:buSzPts val="800"/>
              <a:buChar char="-"/>
            </a:pPr>
            <a:r>
              <a:rPr lang="en"/>
              <a:t>Shortens training time due to reduced parameters</a:t>
            </a:r>
            <a:endParaRPr/>
          </a:p>
          <a:p>
            <a:pPr marL="457200" lvl="0" indent="-279400" algn="l" rtl="0">
              <a:spcBef>
                <a:spcPts val="0"/>
              </a:spcBef>
              <a:spcAft>
                <a:spcPts val="0"/>
              </a:spcAft>
              <a:buSzPts val="800"/>
              <a:buChar char="-"/>
            </a:pPr>
            <a:r>
              <a:rPr lang="en"/>
              <a:t>Prevents overfitting </a:t>
            </a:r>
            <a:endParaRPr/>
          </a:p>
          <a:p>
            <a:pPr marL="0" lvl="0" indent="0" algn="l" rtl="0">
              <a:spcBef>
                <a:spcPts val="1600"/>
              </a:spcBef>
              <a:spcAft>
                <a:spcPts val="1600"/>
              </a:spcAft>
              <a:buNone/>
            </a:pPr>
            <a:endParaRPr/>
          </a:p>
        </p:txBody>
      </p:sp>
      <p:sp>
        <p:nvSpPr>
          <p:cNvPr id="315" name="Google Shape;315;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Pooling Layer</a:t>
            </a:r>
            <a:endParaRPr/>
          </a:p>
        </p:txBody>
      </p:sp>
      <p:pic>
        <p:nvPicPr>
          <p:cNvPr id="316" name="Google Shape;316;p49" descr="A picture containing table&#10;&#10;Description automatically generated"/>
          <p:cNvPicPr preferRelativeResize="0"/>
          <p:nvPr/>
        </p:nvPicPr>
        <p:blipFill rotWithShape="1">
          <a:blip r:embed="rId3">
            <a:alphaModFix/>
          </a:blip>
          <a:srcRect/>
          <a:stretch/>
        </p:blipFill>
        <p:spPr>
          <a:xfrm>
            <a:off x="2218100" y="2524100"/>
            <a:ext cx="4707800" cy="2459825"/>
          </a:xfrm>
          <a:prstGeom prst="rect">
            <a:avLst/>
          </a:prstGeom>
          <a:noFill/>
          <a:ln>
            <a:noFill/>
          </a:ln>
        </p:spPr>
      </p:pic>
      <p:sp>
        <p:nvSpPr>
          <p:cNvPr id="317" name="Google Shape;317;p49"/>
          <p:cNvSpPr txBox="1"/>
          <p:nvPr/>
        </p:nvSpPr>
        <p:spPr>
          <a:xfrm>
            <a:off x="4568000" y="1144200"/>
            <a:ext cx="4394700" cy="1424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Roboto Condensed Light"/>
                <a:ea typeface="Roboto Condensed Light"/>
                <a:cs typeface="Roboto Condensed Light"/>
                <a:sym typeface="Roboto Condensed Light"/>
              </a:rPr>
              <a:t>Types of Pooling (typically 2x2 window)</a:t>
            </a:r>
            <a:endParaRPr sz="1200">
              <a:solidFill>
                <a:schemeClr val="dk1"/>
              </a:solidFill>
              <a:latin typeface="Roboto Condensed Light"/>
              <a:ea typeface="Roboto Condensed Light"/>
              <a:cs typeface="Roboto Condensed Light"/>
              <a:sym typeface="Roboto Condensed Light"/>
            </a:endParaRPr>
          </a:p>
          <a:p>
            <a:pPr marL="457200" lvl="0" indent="-279400" algn="l" rtl="0">
              <a:lnSpc>
                <a:spcPct val="115000"/>
              </a:lnSpc>
              <a:spcBef>
                <a:spcPts val="1600"/>
              </a:spcBef>
              <a:spcAft>
                <a:spcPts val="0"/>
              </a:spcAft>
              <a:buClr>
                <a:schemeClr val="hlink"/>
              </a:buClr>
              <a:buSzPts val="800"/>
              <a:buFont typeface="Nunito Light"/>
              <a:buChar char="-"/>
            </a:pPr>
            <a:r>
              <a:rPr lang="en" sz="1200">
                <a:solidFill>
                  <a:schemeClr val="dk1"/>
                </a:solidFill>
                <a:latin typeface="Roboto Condensed Light"/>
                <a:ea typeface="Roboto Condensed Light"/>
                <a:cs typeface="Roboto Condensed Light"/>
                <a:sym typeface="Roboto Condensed Light"/>
              </a:rPr>
              <a:t>Maxpooling - obtain brightest pixel in the window</a:t>
            </a:r>
            <a:endParaRPr sz="1200">
              <a:solidFill>
                <a:schemeClr val="dk1"/>
              </a:solidFill>
              <a:latin typeface="Roboto Condensed Light"/>
              <a:ea typeface="Roboto Condensed Light"/>
              <a:cs typeface="Roboto Condensed Light"/>
              <a:sym typeface="Roboto Condensed Light"/>
            </a:endParaRPr>
          </a:p>
          <a:p>
            <a:pPr marL="457200" lvl="0" indent="-279400" algn="l" rtl="0">
              <a:lnSpc>
                <a:spcPct val="115000"/>
              </a:lnSpc>
              <a:spcBef>
                <a:spcPts val="0"/>
              </a:spcBef>
              <a:spcAft>
                <a:spcPts val="0"/>
              </a:spcAft>
              <a:buClr>
                <a:schemeClr val="hlink"/>
              </a:buClr>
              <a:buSzPts val="800"/>
              <a:buFont typeface="Nunito Light"/>
              <a:buChar char="-"/>
            </a:pPr>
            <a:r>
              <a:rPr lang="en" sz="1200">
                <a:solidFill>
                  <a:schemeClr val="dk1"/>
                </a:solidFill>
                <a:latin typeface="Roboto Condensed Light"/>
                <a:ea typeface="Roboto Condensed Light"/>
                <a:cs typeface="Roboto Condensed Light"/>
                <a:sym typeface="Roboto Condensed Light"/>
              </a:rPr>
              <a:t>Minpooling - obtain darkest pixel in the window</a:t>
            </a:r>
            <a:endParaRPr sz="1200">
              <a:solidFill>
                <a:schemeClr val="dk1"/>
              </a:solidFill>
              <a:latin typeface="Roboto Condensed Light"/>
              <a:ea typeface="Roboto Condensed Light"/>
              <a:cs typeface="Roboto Condensed Light"/>
              <a:sym typeface="Roboto Condensed Light"/>
            </a:endParaRPr>
          </a:p>
          <a:p>
            <a:pPr marL="457200" lvl="0" indent="-279400" algn="l" rtl="0">
              <a:lnSpc>
                <a:spcPct val="115000"/>
              </a:lnSpc>
              <a:spcBef>
                <a:spcPts val="0"/>
              </a:spcBef>
              <a:spcAft>
                <a:spcPts val="0"/>
              </a:spcAft>
              <a:buClr>
                <a:schemeClr val="hlink"/>
              </a:buClr>
              <a:buSzPts val="800"/>
              <a:buFont typeface="Nunito Light"/>
              <a:buChar char="-"/>
            </a:pPr>
            <a:r>
              <a:rPr lang="en" sz="1200">
                <a:solidFill>
                  <a:schemeClr val="dk1"/>
                </a:solidFill>
                <a:latin typeface="Roboto Condensed Light"/>
                <a:ea typeface="Roboto Condensed Light"/>
                <a:cs typeface="Roboto Condensed Light"/>
                <a:sym typeface="Roboto Condensed Light"/>
              </a:rPr>
              <a:t>Average Pooling - smooths by taking average of all values in window</a:t>
            </a:r>
            <a:endParaRPr>
              <a:latin typeface="Roboto Condensed Light"/>
              <a:ea typeface="Roboto Condensed Light"/>
              <a:cs typeface="Roboto Condensed Light"/>
              <a:sym typeface="Roboto Condense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0"/>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 pool size equal to the input size from the previous layer, so the max of the entire input is computed as the output value.</a:t>
            </a:r>
            <a:endParaRPr/>
          </a:p>
          <a:p>
            <a:pPr marL="457200" lvl="0" indent="-279400" algn="l" rtl="0">
              <a:spcBef>
                <a:spcPts val="1600"/>
              </a:spcBef>
              <a:spcAft>
                <a:spcPts val="0"/>
              </a:spcAft>
              <a:buSzPts val="800"/>
              <a:buChar char="-"/>
            </a:pPr>
            <a:r>
              <a:rPr lang="en"/>
              <a:t>Dimensionality reduction</a:t>
            </a:r>
            <a:endParaRPr/>
          </a:p>
          <a:p>
            <a:pPr marL="457200" lvl="0" indent="-279400" algn="l" rtl="0">
              <a:spcBef>
                <a:spcPts val="0"/>
              </a:spcBef>
              <a:spcAft>
                <a:spcPts val="0"/>
              </a:spcAft>
              <a:buSzPts val="800"/>
              <a:buChar char="-"/>
            </a:pPr>
            <a:r>
              <a:rPr lang="en"/>
              <a:t>Reduce overfitting</a:t>
            </a:r>
            <a:endParaRPr/>
          </a:p>
          <a:p>
            <a:pPr marL="457200" lvl="0" indent="-279400" algn="l" rtl="0">
              <a:spcBef>
                <a:spcPts val="0"/>
              </a:spcBef>
              <a:spcAft>
                <a:spcPts val="0"/>
              </a:spcAft>
              <a:buSzPts val="800"/>
              <a:buChar char="-"/>
            </a:pPr>
            <a:r>
              <a:rPr lang="en"/>
              <a:t>Flattening layer</a:t>
            </a:r>
            <a:endParaRPr/>
          </a:p>
          <a:p>
            <a:pPr marL="457200" lvl="0" indent="-279400" algn="l" rtl="0">
              <a:spcBef>
                <a:spcPts val="0"/>
              </a:spcBef>
              <a:spcAft>
                <a:spcPts val="0"/>
              </a:spcAft>
              <a:buSzPts val="800"/>
              <a:buChar char="-"/>
            </a:pPr>
            <a:r>
              <a:rPr lang="en"/>
              <a:t>Could be used to replace fully-connected layers</a:t>
            </a:r>
            <a:endParaRPr/>
          </a:p>
        </p:txBody>
      </p:sp>
      <p:sp>
        <p:nvSpPr>
          <p:cNvPr id="323" name="Google Shape;323;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Global Pooling</a:t>
            </a:r>
            <a:endParaRPr/>
          </a:p>
        </p:txBody>
      </p:sp>
      <p:pic>
        <p:nvPicPr>
          <p:cNvPr id="324" name="Google Shape;324;p50"/>
          <p:cNvPicPr preferRelativeResize="0"/>
          <p:nvPr/>
        </p:nvPicPr>
        <p:blipFill>
          <a:blip r:embed="rId3">
            <a:alphaModFix/>
          </a:blip>
          <a:stretch>
            <a:fillRect/>
          </a:stretch>
        </p:blipFill>
        <p:spPr>
          <a:xfrm>
            <a:off x="3546563" y="2736700"/>
            <a:ext cx="5400675" cy="2266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1"/>
          <p:cNvSpPr txBox="1">
            <a:spLocks noGrp="1"/>
          </p:cNvSpPr>
          <p:nvPr>
            <p:ph type="body" idx="1"/>
          </p:nvPr>
        </p:nvSpPr>
        <p:spPr>
          <a:xfrm>
            <a:off x="870650" y="991800"/>
            <a:ext cx="74133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Fully Connected Layers have the same architecture as ANNs.</a:t>
            </a:r>
            <a:endParaRPr/>
          </a:p>
          <a:p>
            <a:pPr marL="0" lvl="0" indent="0" algn="l" rtl="0">
              <a:spcBef>
                <a:spcPts val="1600"/>
              </a:spcBef>
              <a:spcAft>
                <a:spcPts val="0"/>
              </a:spcAft>
              <a:buNone/>
            </a:pPr>
            <a:r>
              <a:rPr lang="en"/>
              <a:t>The output of both convolution and pooling layers are 3D volumes, but a fully connected layer expects a 1D vector of numbers. </a:t>
            </a:r>
            <a:endParaRPr/>
          </a:p>
          <a:p>
            <a:pPr marL="0" lvl="0" indent="0" algn="l" rtl="0">
              <a:spcBef>
                <a:spcPts val="1600"/>
              </a:spcBef>
              <a:spcAft>
                <a:spcPts val="1600"/>
              </a:spcAft>
              <a:buNone/>
            </a:pPr>
            <a:r>
              <a:rPr lang="en"/>
              <a:t>Could use Flatten to unwrap image array from 2D to 1D array. However, spatial information would be discarded.</a:t>
            </a:r>
            <a:endParaRPr/>
          </a:p>
        </p:txBody>
      </p:sp>
      <p:sp>
        <p:nvSpPr>
          <p:cNvPr id="330" name="Google Shape;330;p5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Fully Connected Layers</a:t>
            </a:r>
            <a:endParaRPr/>
          </a:p>
        </p:txBody>
      </p:sp>
      <p:pic>
        <p:nvPicPr>
          <p:cNvPr id="331" name="Google Shape;331;p51" descr="Diagram&#10;&#10;Description automatically generated"/>
          <p:cNvPicPr preferRelativeResize="0"/>
          <p:nvPr/>
        </p:nvPicPr>
        <p:blipFill rotWithShape="1">
          <a:blip r:embed="rId3">
            <a:alphaModFix/>
          </a:blip>
          <a:srcRect/>
          <a:stretch/>
        </p:blipFill>
        <p:spPr>
          <a:xfrm>
            <a:off x="2552662" y="2309375"/>
            <a:ext cx="4049275" cy="2773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2"/>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Specially good on data with spatial relationship</a:t>
            </a:r>
            <a:endParaRPr/>
          </a:p>
          <a:p>
            <a:pPr marL="0" lvl="0" indent="0" algn="l" rtl="0">
              <a:spcBef>
                <a:spcPts val="1600"/>
              </a:spcBef>
              <a:spcAft>
                <a:spcPts val="0"/>
              </a:spcAft>
              <a:buClr>
                <a:schemeClr val="dk1"/>
              </a:buClr>
              <a:buSzPts val="1100"/>
              <a:buFont typeface="Arial"/>
              <a:buNone/>
            </a:pPr>
            <a:r>
              <a:rPr lang="en"/>
              <a:t>Great with high-dimensionality</a:t>
            </a:r>
            <a:endParaRPr/>
          </a:p>
          <a:p>
            <a:pPr marL="0" lvl="0" indent="0" algn="l" rtl="0">
              <a:spcBef>
                <a:spcPts val="1600"/>
              </a:spcBef>
              <a:spcAft>
                <a:spcPts val="1600"/>
              </a:spcAft>
              <a:buNone/>
            </a:pPr>
            <a:r>
              <a:rPr lang="en"/>
              <a:t>Implicit feature detection</a:t>
            </a:r>
            <a:endParaRPr/>
          </a:p>
        </p:txBody>
      </p:sp>
      <p:sp>
        <p:nvSpPr>
          <p:cNvPr id="337" name="Google Shape;337;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Why do we use CNN for images?</a:t>
            </a:r>
            <a:endParaRPr/>
          </a:p>
        </p:txBody>
      </p:sp>
      <p:graphicFrame>
        <p:nvGraphicFramePr>
          <p:cNvPr id="338" name="Google Shape;338;p52"/>
          <p:cNvGraphicFramePr/>
          <p:nvPr/>
        </p:nvGraphicFramePr>
        <p:xfrm>
          <a:off x="508013" y="2879627"/>
          <a:ext cx="3000000" cy="3000000"/>
        </p:xfrm>
        <a:graphic>
          <a:graphicData uri="http://schemas.openxmlformats.org/drawingml/2006/table">
            <a:tbl>
              <a:tblPr firstRow="1" bandRow="1">
                <a:noFill/>
                <a:tableStyleId>{31024D82-662D-4014-B6E9-D7B4DF58DF28}</a:tableStyleId>
              </a:tblPr>
              <a:tblGrid>
                <a:gridCol w="2709325">
                  <a:extLst>
                    <a:ext uri="{9D8B030D-6E8A-4147-A177-3AD203B41FA5}">
                      <a16:colId xmlns:a16="http://schemas.microsoft.com/office/drawing/2014/main" val="20000"/>
                    </a:ext>
                  </a:extLst>
                </a:gridCol>
                <a:gridCol w="2709325">
                  <a:extLst>
                    <a:ext uri="{9D8B030D-6E8A-4147-A177-3AD203B41FA5}">
                      <a16:colId xmlns:a16="http://schemas.microsoft.com/office/drawing/2014/main" val="20001"/>
                    </a:ext>
                  </a:extLst>
                </a:gridCol>
                <a:gridCol w="27093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
                        <a:t>1D CNN</a:t>
                      </a:r>
                      <a:endParaRPr sz="1000"/>
                    </a:p>
                  </a:txBody>
                  <a:tcPr marL="91450" marR="91450" marT="45725" marB="45725">
                    <a:solidFill>
                      <a:schemeClr val="accent3"/>
                    </a:solidFill>
                  </a:tcPr>
                </a:tc>
                <a:tc>
                  <a:txBody>
                    <a:bodyPr/>
                    <a:lstStyle/>
                    <a:p>
                      <a:pPr marL="0" marR="0" lvl="0" indent="0" algn="l" rtl="0">
                        <a:spcBef>
                          <a:spcPts val="0"/>
                        </a:spcBef>
                        <a:spcAft>
                          <a:spcPts val="0"/>
                        </a:spcAft>
                        <a:buNone/>
                      </a:pPr>
                      <a:r>
                        <a:rPr lang="en"/>
                        <a:t>2D CNN</a:t>
                      </a:r>
                      <a:endParaRPr sz="1000"/>
                    </a:p>
                  </a:txBody>
                  <a:tcPr marL="91450" marR="91450" marT="45725" marB="45725">
                    <a:solidFill>
                      <a:schemeClr val="accent3"/>
                    </a:solidFill>
                  </a:tcPr>
                </a:tc>
                <a:tc>
                  <a:txBody>
                    <a:bodyPr/>
                    <a:lstStyle/>
                    <a:p>
                      <a:pPr marL="0" marR="0" lvl="0" indent="0" algn="l" rtl="0">
                        <a:spcBef>
                          <a:spcPts val="0"/>
                        </a:spcBef>
                        <a:spcAft>
                          <a:spcPts val="0"/>
                        </a:spcAft>
                        <a:buNone/>
                      </a:pPr>
                      <a:r>
                        <a:rPr lang="en"/>
                        <a:t>3D CNN</a:t>
                      </a:r>
                      <a:endParaRPr sz="1000"/>
                    </a:p>
                  </a:txBody>
                  <a:tcPr marL="91450" marR="91450" marT="45725" marB="45725">
                    <a:solidFill>
                      <a:schemeClr val="accent3"/>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
                        <a:t>Natural Language Processing</a:t>
                      </a:r>
                      <a:endParaRPr sz="1000"/>
                    </a:p>
                  </a:txBody>
                  <a:tcPr marL="91450" marR="91450" marT="45725" marB="45725">
                    <a:solidFill>
                      <a:schemeClr val="accent2"/>
                    </a:solidFill>
                  </a:tcPr>
                </a:tc>
                <a:tc>
                  <a:txBody>
                    <a:bodyPr/>
                    <a:lstStyle/>
                    <a:p>
                      <a:pPr marL="0" marR="0" lvl="0" indent="0" algn="l" rtl="0">
                        <a:spcBef>
                          <a:spcPts val="0"/>
                        </a:spcBef>
                        <a:spcAft>
                          <a:spcPts val="0"/>
                        </a:spcAft>
                        <a:buNone/>
                      </a:pPr>
                      <a:r>
                        <a:rPr lang="en"/>
                        <a:t>Image Classification</a:t>
                      </a:r>
                      <a:endParaRPr sz="1000"/>
                    </a:p>
                  </a:txBody>
                  <a:tcPr marL="91450" marR="91450" marT="45725" marB="45725">
                    <a:solidFill>
                      <a:schemeClr val="accent2"/>
                    </a:solidFill>
                  </a:tcPr>
                </a:tc>
                <a:tc>
                  <a:txBody>
                    <a:bodyPr/>
                    <a:lstStyle/>
                    <a:p>
                      <a:pPr marL="0" marR="0" lvl="0" indent="0" algn="l" rtl="0">
                        <a:spcBef>
                          <a:spcPts val="0"/>
                        </a:spcBef>
                        <a:spcAft>
                          <a:spcPts val="0"/>
                        </a:spcAft>
                        <a:buNone/>
                      </a:pPr>
                      <a:r>
                        <a:rPr lang="en"/>
                        <a:t>Object segmentation in 3D imaging (medical)</a:t>
                      </a:r>
                      <a:endParaRPr sz="1000"/>
                    </a:p>
                  </a:txBody>
                  <a:tcPr marL="91450" marR="91450" marT="45725" marB="45725">
                    <a:solidFill>
                      <a:schemeClr val="accent2"/>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
                        <a:t>Time-series forecasting</a:t>
                      </a:r>
                      <a:endParaRPr sz="1000"/>
                    </a:p>
                  </a:txBody>
                  <a:tcPr marL="91450" marR="91450" marT="45725" marB="45725">
                    <a:solidFill>
                      <a:schemeClr val="accent2"/>
                    </a:solidFill>
                  </a:tcPr>
                </a:tc>
                <a:tc>
                  <a:txBody>
                    <a:bodyPr/>
                    <a:lstStyle/>
                    <a:p>
                      <a:pPr marL="0" marR="0" lvl="0" indent="0" algn="l" rtl="0">
                        <a:spcBef>
                          <a:spcPts val="0"/>
                        </a:spcBef>
                        <a:spcAft>
                          <a:spcPts val="0"/>
                        </a:spcAft>
                        <a:buNone/>
                      </a:pPr>
                      <a:r>
                        <a:rPr lang="en"/>
                        <a:t>Audio Processing</a:t>
                      </a:r>
                      <a:endParaRPr sz="1000"/>
                    </a:p>
                  </a:txBody>
                  <a:tcPr marL="91450" marR="91450" marT="45725" marB="45725">
                    <a:solidFill>
                      <a:schemeClr val="accent2"/>
                    </a:solidFill>
                  </a:tcPr>
                </a:tc>
                <a:tc>
                  <a:txBody>
                    <a:bodyPr/>
                    <a:lstStyle/>
                    <a:p>
                      <a:pPr marL="0" marR="0" lvl="0" indent="0" algn="l" rtl="0">
                        <a:spcBef>
                          <a:spcPts val="0"/>
                        </a:spcBef>
                        <a:spcAft>
                          <a:spcPts val="0"/>
                        </a:spcAft>
                        <a:buNone/>
                      </a:pPr>
                      <a:r>
                        <a:rPr lang="en"/>
                        <a:t>Action detection (temporal)</a:t>
                      </a:r>
                      <a:endParaRPr sz="1000"/>
                    </a:p>
                  </a:txBody>
                  <a:tcPr marL="91450" marR="91450" marT="45725" marB="45725">
                    <a:solidFill>
                      <a:schemeClr val="accent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3"/>
          <p:cNvSpPr txBox="1">
            <a:spLocks noGrp="1"/>
          </p:cNvSpPr>
          <p:nvPr>
            <p:ph type="body" idx="1"/>
          </p:nvPr>
        </p:nvSpPr>
        <p:spPr>
          <a:xfrm>
            <a:off x="870650" y="1462725"/>
            <a:ext cx="6919200" cy="31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Quick demonstration with implementing CNN using Tensorflow:</a:t>
            </a:r>
            <a:endParaRPr/>
          </a:p>
          <a:p>
            <a:pPr marL="0" lvl="0" indent="0" algn="l" rtl="0">
              <a:spcBef>
                <a:spcPts val="1600"/>
              </a:spcBef>
              <a:spcAft>
                <a:spcPts val="0"/>
              </a:spcAft>
              <a:buNone/>
            </a:pPr>
            <a:r>
              <a:rPr lang="en" u="sng">
                <a:solidFill>
                  <a:schemeClr val="hlink"/>
                </a:solidFill>
                <a:hlinkClick r:id="rId3"/>
              </a:rPr>
              <a:t>https://colab.research.google.com/drive/1MzDWi6R-TZaeWX36Z6G3CorGaLCRcIiA?usp=sharing</a:t>
            </a:r>
            <a:r>
              <a:rPr lang="en"/>
              <a:t> </a:t>
            </a:r>
            <a:endParaRPr/>
          </a:p>
          <a:p>
            <a:pPr marL="0" lvl="0" indent="0" algn="l" rtl="0">
              <a:spcBef>
                <a:spcPts val="1600"/>
              </a:spcBef>
              <a:spcAft>
                <a:spcPts val="0"/>
              </a:spcAft>
              <a:buNone/>
            </a:pPr>
            <a:r>
              <a:rPr lang="en"/>
              <a:t>We have only learnt about the basic CNN structure, however there are other components involved in implementing a CNN:</a:t>
            </a:r>
            <a:endParaRPr/>
          </a:p>
          <a:p>
            <a:pPr marL="457200" lvl="0" indent="-279400" algn="l" rtl="0">
              <a:spcBef>
                <a:spcPts val="1600"/>
              </a:spcBef>
              <a:spcAft>
                <a:spcPts val="0"/>
              </a:spcAft>
              <a:buSzPts val="800"/>
              <a:buAutoNum type="arabicParenR"/>
            </a:pPr>
            <a:r>
              <a:rPr lang="en"/>
              <a:t>Data Preprocessing</a:t>
            </a:r>
            <a:endParaRPr/>
          </a:p>
          <a:p>
            <a:pPr marL="457200" lvl="0" indent="-279400" algn="l" rtl="0">
              <a:spcBef>
                <a:spcPts val="0"/>
              </a:spcBef>
              <a:spcAft>
                <a:spcPts val="0"/>
              </a:spcAft>
              <a:buSzPts val="800"/>
              <a:buAutoNum type="arabicParenR"/>
            </a:pPr>
            <a:r>
              <a:rPr lang="en"/>
              <a:t>Dropout</a:t>
            </a:r>
            <a:endParaRPr/>
          </a:p>
          <a:p>
            <a:pPr marL="457200" lvl="0" indent="-279400" algn="l" rtl="0">
              <a:spcBef>
                <a:spcPts val="0"/>
              </a:spcBef>
              <a:spcAft>
                <a:spcPts val="0"/>
              </a:spcAft>
              <a:buSzPts val="800"/>
              <a:buAutoNum type="arabicParenR"/>
            </a:pPr>
            <a:r>
              <a:rPr lang="en"/>
              <a:t>Loss function</a:t>
            </a:r>
            <a:endParaRPr/>
          </a:p>
          <a:p>
            <a:pPr marL="457200" lvl="0" indent="-279400" algn="l" rtl="0">
              <a:spcBef>
                <a:spcPts val="0"/>
              </a:spcBef>
              <a:spcAft>
                <a:spcPts val="0"/>
              </a:spcAft>
              <a:buSzPts val="800"/>
              <a:buAutoNum type="arabicParenR"/>
            </a:pPr>
            <a:r>
              <a:rPr lang="en"/>
              <a:t>Optimizer</a:t>
            </a:r>
            <a:endParaRPr/>
          </a:p>
          <a:p>
            <a:pPr marL="457200" lvl="0" indent="-279400" algn="l" rtl="0">
              <a:spcBef>
                <a:spcPts val="0"/>
              </a:spcBef>
              <a:spcAft>
                <a:spcPts val="0"/>
              </a:spcAft>
              <a:buSzPts val="800"/>
              <a:buAutoNum type="arabicParenR"/>
            </a:pPr>
            <a:r>
              <a:rPr lang="en"/>
              <a:t>Metrics for measuring model</a:t>
            </a:r>
            <a:endParaRPr/>
          </a:p>
        </p:txBody>
      </p:sp>
      <p:sp>
        <p:nvSpPr>
          <p:cNvPr id="344" name="Google Shape;344;p5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Implementing CNN with Tensorflow</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4"/>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4"/>
          <p:cNvSpPr txBox="1">
            <a:spLocks noGrp="1"/>
          </p:cNvSpPr>
          <p:nvPr>
            <p:ph type="title" idx="2"/>
          </p:nvPr>
        </p:nvSpPr>
        <p:spPr>
          <a:xfrm flipH="1">
            <a:off x="2260472" y="1881975"/>
            <a:ext cx="53202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t>QUIZ TIME!</a:t>
            </a:r>
            <a:endParaRPr sz="6000"/>
          </a:p>
        </p:txBody>
      </p:sp>
      <p:sp>
        <p:nvSpPr>
          <p:cNvPr id="351" name="Google Shape;351;p54"/>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Please take a look at Zoom polls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Break Time</a:t>
            </a:r>
            <a:endParaRPr/>
          </a:p>
        </p:txBody>
      </p:sp>
      <p:sp>
        <p:nvSpPr>
          <p:cNvPr id="357" name="Google Shape;357;p55"/>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Transfer Learning</a:t>
            </a:r>
            <a:endParaRPr/>
          </a:p>
        </p:txBody>
      </p:sp>
      <p:sp>
        <p:nvSpPr>
          <p:cNvPr id="363" name="Google Shape;363;p56"/>
          <p:cNvSpPr txBox="1">
            <a:spLocks noGrp="1"/>
          </p:cNvSpPr>
          <p:nvPr>
            <p:ph type="body" idx="1"/>
          </p:nvPr>
        </p:nvSpPr>
        <p:spPr>
          <a:xfrm>
            <a:off x="870650" y="1144200"/>
            <a:ext cx="6363300" cy="35106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b="1">
                <a:latin typeface="Roboto Condensed"/>
                <a:ea typeface="Roboto Condensed"/>
                <a:cs typeface="Roboto Condensed"/>
                <a:sym typeface="Roboto Condensed"/>
              </a:rPr>
              <a:t>Problem:</a:t>
            </a:r>
            <a:endParaRPr b="1">
              <a:latin typeface="Roboto Condensed"/>
              <a:ea typeface="Roboto Condensed"/>
              <a:cs typeface="Roboto Condensed"/>
              <a:sym typeface="Roboto Condensed"/>
            </a:endParaRPr>
          </a:p>
          <a:p>
            <a:pPr marL="914400" lvl="1" indent="-304800" algn="l" rtl="0">
              <a:spcBef>
                <a:spcPts val="1600"/>
              </a:spcBef>
              <a:spcAft>
                <a:spcPts val="0"/>
              </a:spcAft>
              <a:buSzPts val="1200"/>
              <a:buChar char="-"/>
            </a:pPr>
            <a:r>
              <a:rPr lang="en"/>
              <a:t>Good Deep Learning Model requires </a:t>
            </a:r>
            <a:endParaRPr/>
          </a:p>
          <a:p>
            <a:pPr marL="1371600" lvl="2" indent="-304800" algn="l" rtl="0">
              <a:spcBef>
                <a:spcPts val="0"/>
              </a:spcBef>
              <a:spcAft>
                <a:spcPts val="0"/>
              </a:spcAft>
              <a:buSzPts val="1200"/>
              <a:buChar char="-"/>
            </a:pPr>
            <a:r>
              <a:rPr lang="en"/>
              <a:t>A lot of data </a:t>
            </a:r>
            <a:endParaRPr/>
          </a:p>
          <a:p>
            <a:pPr marL="1371600" lvl="2" indent="-304800" algn="l" rtl="0">
              <a:spcBef>
                <a:spcPts val="0"/>
              </a:spcBef>
              <a:spcAft>
                <a:spcPts val="0"/>
              </a:spcAft>
              <a:buSzPts val="1200"/>
              <a:buChar char="-"/>
            </a:pPr>
            <a:r>
              <a:rPr lang="en"/>
              <a:t>A lot of storage to store data</a:t>
            </a:r>
            <a:endParaRPr/>
          </a:p>
          <a:p>
            <a:pPr marL="1371600" lvl="2" indent="-304800" algn="l" rtl="0">
              <a:spcBef>
                <a:spcPts val="0"/>
              </a:spcBef>
              <a:spcAft>
                <a:spcPts val="0"/>
              </a:spcAft>
              <a:buSzPts val="1200"/>
              <a:buChar char="-"/>
            </a:pPr>
            <a:r>
              <a:rPr lang="en"/>
              <a:t>Model with a lot of layers, parameters to train</a:t>
            </a:r>
            <a:endParaRPr/>
          </a:p>
          <a:p>
            <a:pPr marL="1371600" lvl="2" indent="-304800" algn="l" rtl="0">
              <a:spcBef>
                <a:spcPts val="0"/>
              </a:spcBef>
              <a:spcAft>
                <a:spcPts val="0"/>
              </a:spcAft>
              <a:buSzPts val="1200"/>
              <a:buChar char="-"/>
            </a:pPr>
            <a:r>
              <a:rPr lang="en"/>
              <a:t>Train for a very long time, through thousands, millions of epochs</a:t>
            </a:r>
            <a:endParaRPr/>
          </a:p>
          <a:p>
            <a:pPr marL="1371600" lvl="2" indent="-304800" algn="l" rtl="0">
              <a:spcBef>
                <a:spcPts val="0"/>
              </a:spcBef>
              <a:spcAft>
                <a:spcPts val="0"/>
              </a:spcAft>
              <a:buSzPts val="1200"/>
              <a:buChar char="-"/>
            </a:pPr>
            <a:r>
              <a:rPr lang="en"/>
              <a:t>Computing power (CPU, GPU, TPU)</a:t>
            </a:r>
            <a:endParaRPr/>
          </a:p>
          <a:p>
            <a:pPr marL="914400" lvl="1" indent="-304800" algn="l" rtl="0">
              <a:spcBef>
                <a:spcPts val="0"/>
              </a:spcBef>
              <a:spcAft>
                <a:spcPts val="0"/>
              </a:spcAft>
              <a:buSzPts val="1200"/>
              <a:buChar char="-"/>
            </a:pPr>
            <a:r>
              <a:rPr lang="en"/>
              <a:t>Normal people don’t have access to the infrastructure and computing power as the research institutions or corporations</a:t>
            </a:r>
            <a:endParaRPr/>
          </a:p>
          <a:p>
            <a:pPr marL="914400" lvl="1" indent="-304800" algn="l" rtl="0">
              <a:spcBef>
                <a:spcPts val="0"/>
              </a:spcBef>
              <a:spcAft>
                <a:spcPts val="0"/>
              </a:spcAft>
              <a:buSzPts val="1200"/>
              <a:buChar char="-"/>
            </a:pPr>
            <a:r>
              <a:rPr lang="en"/>
              <a:t>How to get good model? For projects, for competition with time limits?</a:t>
            </a:r>
            <a:endParaRPr/>
          </a:p>
          <a:p>
            <a:pPr marL="0" lvl="0" indent="0" algn="l" rtl="0">
              <a:spcBef>
                <a:spcPts val="1600"/>
              </a:spcBef>
              <a:spcAft>
                <a:spcPts val="1600"/>
              </a:spcAft>
              <a:buNone/>
            </a:pPr>
            <a:endParaRPr u="sng"/>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Transfer Learning</a:t>
            </a:r>
            <a:endParaRPr/>
          </a:p>
        </p:txBody>
      </p:sp>
      <p:sp>
        <p:nvSpPr>
          <p:cNvPr id="369" name="Google Shape;369;p57"/>
          <p:cNvSpPr txBox="1">
            <a:spLocks noGrp="1"/>
          </p:cNvSpPr>
          <p:nvPr>
            <p:ph type="body" idx="1"/>
          </p:nvPr>
        </p:nvSpPr>
        <p:spPr>
          <a:xfrm>
            <a:off x="208900" y="1144200"/>
            <a:ext cx="5611800" cy="3510600"/>
          </a:xfrm>
          <a:prstGeom prst="rect">
            <a:avLst/>
          </a:prstGeom>
        </p:spPr>
        <p:txBody>
          <a:bodyPr spcFirstLastPara="1" wrap="square" lIns="91425" tIns="91425" rIns="91425" bIns="91425" anchor="t" anchorCtr="0">
            <a:noAutofit/>
          </a:bodyPr>
          <a:lstStyle/>
          <a:p>
            <a:pPr marL="457200" lvl="0" indent="-279400" algn="l" rtl="0">
              <a:spcBef>
                <a:spcPts val="0"/>
              </a:spcBef>
              <a:spcAft>
                <a:spcPts val="0"/>
              </a:spcAft>
              <a:buClr>
                <a:schemeClr val="hlink"/>
              </a:buClr>
              <a:buSzPts val="800"/>
              <a:buChar char="-"/>
            </a:pPr>
            <a:r>
              <a:rPr lang="en">
                <a:solidFill>
                  <a:schemeClr val="dk1"/>
                </a:solidFill>
              </a:rPr>
              <a:t>Adopt existing pre-trained models (</a:t>
            </a:r>
            <a:r>
              <a:rPr lang="en" b="1">
                <a:solidFill>
                  <a:schemeClr val="dk1"/>
                </a:solidFill>
                <a:latin typeface="Roboto Condensed"/>
                <a:ea typeface="Roboto Condensed"/>
                <a:cs typeface="Roboto Condensed"/>
                <a:sym typeface="Roboto Condensed"/>
              </a:rPr>
              <a:t>base model</a:t>
            </a:r>
            <a:r>
              <a:rPr lang="en">
                <a:solidFill>
                  <a:schemeClr val="dk1"/>
                </a:solidFill>
              </a:rPr>
              <a:t>) effectively serve as a generic model of the visual world</a:t>
            </a:r>
            <a:endParaRPr>
              <a:solidFill>
                <a:schemeClr val="dk1"/>
              </a:solidFill>
            </a:endParaRPr>
          </a:p>
          <a:p>
            <a:pPr marL="914400" lvl="0" indent="0" algn="l" rtl="0">
              <a:spcBef>
                <a:spcPts val="1600"/>
              </a:spcBef>
              <a:spcAft>
                <a:spcPts val="0"/>
              </a:spcAft>
              <a:buNone/>
            </a:pPr>
            <a:endParaRPr>
              <a:solidFill>
                <a:schemeClr val="dk1"/>
              </a:solidFill>
            </a:endParaRPr>
          </a:p>
          <a:p>
            <a:pPr marL="457200" lvl="0" indent="-279400" algn="l" rtl="0">
              <a:spcBef>
                <a:spcPts val="1600"/>
              </a:spcBef>
              <a:spcAft>
                <a:spcPts val="0"/>
              </a:spcAft>
              <a:buClr>
                <a:schemeClr val="hlink"/>
              </a:buClr>
              <a:buSzPts val="800"/>
              <a:buChar char="-"/>
            </a:pPr>
            <a:r>
              <a:rPr lang="en" b="1">
                <a:solidFill>
                  <a:schemeClr val="dk1"/>
                </a:solidFill>
                <a:latin typeface="Roboto Condensed"/>
                <a:ea typeface="Roboto Condensed"/>
                <a:cs typeface="Roboto Condensed"/>
                <a:sym typeface="Roboto Condensed"/>
              </a:rPr>
              <a:t>Add </a:t>
            </a:r>
            <a:r>
              <a:rPr lang="en">
                <a:solidFill>
                  <a:schemeClr val="dk1"/>
                </a:solidFill>
              </a:rPr>
              <a:t>our own additional layers and </a:t>
            </a:r>
            <a:r>
              <a:rPr lang="en" b="1">
                <a:solidFill>
                  <a:schemeClr val="dk1"/>
                </a:solidFill>
                <a:latin typeface="Roboto Condensed"/>
                <a:ea typeface="Roboto Condensed"/>
                <a:cs typeface="Roboto Condensed"/>
                <a:sym typeface="Roboto Condensed"/>
              </a:rPr>
              <a:t>Train on new data </a:t>
            </a:r>
            <a:r>
              <a:rPr lang="en">
                <a:solidFill>
                  <a:schemeClr val="dk1"/>
                </a:solidFill>
              </a:rPr>
              <a:t>to suit our new task</a:t>
            </a:r>
            <a:endParaRPr>
              <a:solidFill>
                <a:schemeClr val="dk1"/>
              </a:solidFill>
            </a:endParaRPr>
          </a:p>
          <a:p>
            <a:pPr marL="914400" lvl="0" indent="-279400" algn="l" rtl="0">
              <a:spcBef>
                <a:spcPts val="0"/>
              </a:spcBef>
              <a:spcAft>
                <a:spcPts val="0"/>
              </a:spcAft>
              <a:buClr>
                <a:schemeClr val="dk1"/>
              </a:buClr>
              <a:buSzPts val="800"/>
              <a:buChar char="-"/>
            </a:pPr>
            <a:r>
              <a:rPr lang="en">
                <a:solidFill>
                  <a:schemeClr val="dk1"/>
                </a:solidFill>
              </a:rPr>
              <a:t>The additional layers are the </a:t>
            </a:r>
            <a:r>
              <a:rPr lang="en" b="1">
                <a:solidFill>
                  <a:schemeClr val="dk1"/>
                </a:solidFill>
                <a:latin typeface="Roboto Condensed"/>
                <a:ea typeface="Roboto Condensed"/>
                <a:cs typeface="Roboto Condensed"/>
                <a:sym typeface="Roboto Condensed"/>
              </a:rPr>
              <a:t>classifier </a:t>
            </a:r>
            <a:r>
              <a:rPr lang="en">
                <a:solidFill>
                  <a:schemeClr val="dk1"/>
                </a:solidFill>
              </a:rPr>
              <a:t>layer for our new task</a:t>
            </a:r>
            <a:endParaRPr>
              <a:solidFill>
                <a:schemeClr val="dk1"/>
              </a:solidFill>
            </a:endParaRPr>
          </a:p>
          <a:p>
            <a:pPr marL="0" lvl="0" indent="0" algn="l" rtl="0">
              <a:spcBef>
                <a:spcPts val="1600"/>
              </a:spcBef>
              <a:spcAft>
                <a:spcPts val="0"/>
              </a:spcAft>
              <a:buNone/>
            </a:pPr>
            <a:endParaRPr>
              <a:solidFill>
                <a:schemeClr val="dk1"/>
              </a:solidFill>
            </a:endParaRPr>
          </a:p>
          <a:p>
            <a:pPr marL="457200" lvl="0" indent="-279400" algn="l" rtl="0">
              <a:spcBef>
                <a:spcPts val="1600"/>
              </a:spcBef>
              <a:spcAft>
                <a:spcPts val="0"/>
              </a:spcAft>
              <a:buSzPts val="800"/>
              <a:buChar char="-"/>
            </a:pPr>
            <a:r>
              <a:rPr lang="en"/>
              <a:t>Train the top </a:t>
            </a:r>
            <a:r>
              <a:rPr lang="en" b="1">
                <a:latin typeface="Roboto Condensed"/>
                <a:ea typeface="Roboto Condensed"/>
                <a:cs typeface="Roboto Condensed"/>
                <a:sym typeface="Roboto Condensed"/>
              </a:rPr>
              <a:t>few layers</a:t>
            </a:r>
            <a:r>
              <a:rPr lang="en"/>
              <a:t> + </a:t>
            </a:r>
            <a:r>
              <a:rPr lang="en" b="1">
                <a:latin typeface="Roboto Condensed"/>
                <a:ea typeface="Roboto Condensed"/>
                <a:cs typeface="Roboto Condensed"/>
                <a:sym typeface="Roboto Condensed"/>
              </a:rPr>
              <a:t>added layers</a:t>
            </a:r>
            <a:endParaRPr b="1">
              <a:latin typeface="Roboto Condensed"/>
              <a:ea typeface="Roboto Condensed"/>
              <a:cs typeface="Roboto Condensed"/>
              <a:sym typeface="Roboto Condensed"/>
            </a:endParaRPr>
          </a:p>
          <a:p>
            <a:pPr marL="914400" lvl="0" indent="-279400" algn="l" rtl="0">
              <a:spcBef>
                <a:spcPts val="0"/>
              </a:spcBef>
              <a:spcAft>
                <a:spcPts val="0"/>
              </a:spcAft>
              <a:buClr>
                <a:schemeClr val="hlink"/>
              </a:buClr>
              <a:buSzPts val="800"/>
              <a:buChar char="-"/>
            </a:pPr>
            <a:r>
              <a:rPr lang="en">
                <a:solidFill>
                  <a:schemeClr val="dk1"/>
                </a:solidFill>
              </a:rPr>
              <a:t>Use the representations learned by previous network</a:t>
            </a:r>
            <a:endParaRPr>
              <a:solidFill>
                <a:schemeClr val="dk1"/>
              </a:solidFill>
            </a:endParaRPr>
          </a:p>
          <a:p>
            <a:pPr marL="914400" lvl="0" indent="-279400" algn="l" rtl="0">
              <a:spcBef>
                <a:spcPts val="0"/>
              </a:spcBef>
              <a:spcAft>
                <a:spcPts val="0"/>
              </a:spcAft>
              <a:buClr>
                <a:schemeClr val="hlink"/>
              </a:buClr>
              <a:buSzPts val="800"/>
              <a:buChar char="-"/>
            </a:pPr>
            <a:r>
              <a:rPr lang="en">
                <a:solidFill>
                  <a:schemeClr val="dk1"/>
                </a:solidFill>
              </a:rPr>
              <a:t>Repurpose feature maps (weights and biases) from previous datasets</a:t>
            </a:r>
            <a:endParaRPr/>
          </a:p>
          <a:p>
            <a:pPr marL="0" lvl="0" indent="0" algn="l" rtl="0">
              <a:spcBef>
                <a:spcPts val="1600"/>
              </a:spcBef>
              <a:spcAft>
                <a:spcPts val="1600"/>
              </a:spcAft>
              <a:buNone/>
            </a:pPr>
            <a:endParaRPr u="sng"/>
          </a:p>
        </p:txBody>
      </p:sp>
      <p:pic>
        <p:nvPicPr>
          <p:cNvPr id="370" name="Google Shape;370;p57"/>
          <p:cNvPicPr preferRelativeResize="0"/>
          <p:nvPr/>
        </p:nvPicPr>
        <p:blipFill>
          <a:blip r:embed="rId3">
            <a:alphaModFix/>
          </a:blip>
          <a:stretch>
            <a:fillRect/>
          </a:stretch>
        </p:blipFill>
        <p:spPr>
          <a:xfrm>
            <a:off x="5638525" y="1764925"/>
            <a:ext cx="3349750" cy="3076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Implementation</a:t>
            </a:r>
            <a:endParaRPr/>
          </a:p>
        </p:txBody>
      </p:sp>
      <p:sp>
        <p:nvSpPr>
          <p:cNvPr id="376" name="Google Shape;376;p58"/>
          <p:cNvSpPr txBox="1">
            <a:spLocks noGrp="1"/>
          </p:cNvSpPr>
          <p:nvPr>
            <p:ph type="body" idx="1"/>
          </p:nvPr>
        </p:nvSpPr>
        <p:spPr>
          <a:xfrm>
            <a:off x="870650" y="1144200"/>
            <a:ext cx="6363300" cy="3840900"/>
          </a:xfrm>
          <a:prstGeom prst="rect">
            <a:avLst/>
          </a:prstGeom>
        </p:spPr>
        <p:txBody>
          <a:bodyPr spcFirstLastPara="1" wrap="square" lIns="91425" tIns="91425" rIns="91425" bIns="91425" anchor="t" anchorCtr="0">
            <a:noAutofit/>
          </a:bodyPr>
          <a:lstStyle/>
          <a:p>
            <a:pPr marL="457200" lvl="0" indent="-279400" algn="l" rtl="0">
              <a:spcBef>
                <a:spcPts val="0"/>
              </a:spcBef>
              <a:spcAft>
                <a:spcPts val="0"/>
              </a:spcAft>
              <a:buClr>
                <a:schemeClr val="hlink"/>
              </a:buClr>
              <a:buSzPts val="800"/>
              <a:buChar char="-"/>
            </a:pPr>
            <a:r>
              <a:rPr lang="en" b="1">
                <a:solidFill>
                  <a:schemeClr val="dk1"/>
                </a:solidFill>
                <a:latin typeface="Roboto Condensed"/>
                <a:ea typeface="Roboto Condensed"/>
                <a:cs typeface="Roboto Condensed"/>
                <a:sym typeface="Roboto Condensed"/>
              </a:rPr>
              <a:t>Models</a:t>
            </a:r>
            <a:endParaRPr b="1">
              <a:solidFill>
                <a:schemeClr val="dk1"/>
              </a:solidFill>
              <a:latin typeface="Roboto Condensed"/>
              <a:ea typeface="Roboto Condensed"/>
              <a:cs typeface="Roboto Condensed"/>
              <a:sym typeface="Roboto Condensed"/>
            </a:endParaRPr>
          </a:p>
          <a:p>
            <a:pPr marL="914400" lvl="1" indent="-304800" algn="l" rtl="0">
              <a:spcBef>
                <a:spcPts val="0"/>
              </a:spcBef>
              <a:spcAft>
                <a:spcPts val="0"/>
              </a:spcAft>
              <a:buClr>
                <a:schemeClr val="dk1"/>
              </a:buClr>
              <a:buSzPts val="1200"/>
              <a:buFont typeface="Roboto Condensed"/>
              <a:buChar char="-"/>
            </a:pPr>
            <a:r>
              <a:rPr lang="en" b="1">
                <a:solidFill>
                  <a:schemeClr val="dk1"/>
                </a:solidFill>
                <a:latin typeface="Roboto Condensed"/>
                <a:ea typeface="Roboto Condensed"/>
                <a:cs typeface="Roboto Condensed"/>
                <a:sym typeface="Roboto Condensed"/>
              </a:rPr>
              <a:t>Keras application: </a:t>
            </a:r>
            <a:r>
              <a:rPr lang="en" b="1" u="sng">
                <a:solidFill>
                  <a:schemeClr val="hlink"/>
                </a:solidFill>
                <a:latin typeface="Roboto Condensed"/>
                <a:ea typeface="Roboto Condensed"/>
                <a:cs typeface="Roboto Condensed"/>
                <a:sym typeface="Roboto Condensed"/>
                <a:hlinkClick r:id="rId3"/>
              </a:rPr>
              <a:t>https://keras.io/api/applications/</a:t>
            </a:r>
            <a:r>
              <a:rPr lang="en" b="1">
                <a:solidFill>
                  <a:schemeClr val="dk1"/>
                </a:solidFill>
                <a:latin typeface="Roboto Condensed"/>
                <a:ea typeface="Roboto Condensed"/>
                <a:cs typeface="Roboto Condensed"/>
                <a:sym typeface="Roboto Condensed"/>
              </a:rPr>
              <a:t> </a:t>
            </a:r>
            <a:endParaRPr>
              <a:solidFill>
                <a:schemeClr val="dk1"/>
              </a:solidFill>
            </a:endParaRPr>
          </a:p>
          <a:p>
            <a:pPr marL="914400" lvl="1" indent="-304800" algn="l" rtl="0">
              <a:spcBef>
                <a:spcPts val="0"/>
              </a:spcBef>
              <a:spcAft>
                <a:spcPts val="0"/>
              </a:spcAft>
              <a:buClr>
                <a:schemeClr val="hlink"/>
              </a:buClr>
              <a:buSzPts val="1200"/>
              <a:buChar char="-"/>
            </a:pPr>
            <a:r>
              <a:rPr lang="en" b="1">
                <a:solidFill>
                  <a:schemeClr val="dk1"/>
                </a:solidFill>
                <a:latin typeface="Roboto Condensed"/>
                <a:ea typeface="Roboto Condensed"/>
                <a:cs typeface="Roboto Condensed"/>
                <a:sym typeface="Roboto Condensed"/>
              </a:rPr>
              <a:t>VGG16:</a:t>
            </a:r>
            <a:r>
              <a:rPr lang="en">
                <a:solidFill>
                  <a:schemeClr val="dk1"/>
                </a:solidFill>
              </a:rPr>
              <a:t> The model achieves 92.7% top-5 test accuracy in ImageNet, which is a dataset of over 14 million images belonging to 1000 classes</a:t>
            </a:r>
            <a:endParaRPr>
              <a:solidFill>
                <a:schemeClr val="dk1"/>
              </a:solidFill>
            </a:endParaRPr>
          </a:p>
          <a:p>
            <a:pPr marL="1371600" lvl="2" indent="-304800" algn="l" rtl="0">
              <a:spcBef>
                <a:spcPts val="0"/>
              </a:spcBef>
              <a:spcAft>
                <a:spcPts val="0"/>
              </a:spcAft>
              <a:buClr>
                <a:schemeClr val="dk1"/>
              </a:buClr>
              <a:buSzPts val="1200"/>
              <a:buChar char="-"/>
            </a:pPr>
            <a:r>
              <a:rPr lang="en">
                <a:solidFill>
                  <a:schemeClr val="dk1"/>
                </a:solidFill>
              </a:rPr>
              <a:t>Large datasets with multiple classes</a:t>
            </a:r>
            <a:endParaRPr>
              <a:solidFill>
                <a:schemeClr val="dk1"/>
              </a:solidFill>
            </a:endParaRPr>
          </a:p>
          <a:p>
            <a:pPr marL="0" lvl="0" indent="0" algn="l" rtl="0">
              <a:spcBef>
                <a:spcPts val="1600"/>
              </a:spcBef>
              <a:spcAft>
                <a:spcPts val="0"/>
              </a:spcAft>
              <a:buNone/>
            </a:pPr>
            <a:endParaRPr>
              <a:solidFill>
                <a:schemeClr val="dk1"/>
              </a:solidFill>
            </a:endParaRPr>
          </a:p>
          <a:p>
            <a:pPr marL="457200" lvl="0" indent="-279400" algn="l" rtl="0">
              <a:spcBef>
                <a:spcPts val="1600"/>
              </a:spcBef>
              <a:spcAft>
                <a:spcPts val="0"/>
              </a:spcAft>
              <a:buClr>
                <a:schemeClr val="dk1"/>
              </a:buClr>
              <a:buSzPts val="800"/>
              <a:buFont typeface="Nunito"/>
              <a:buChar char="-"/>
            </a:pPr>
            <a:r>
              <a:rPr lang="en" b="1">
                <a:solidFill>
                  <a:schemeClr val="dk1"/>
                </a:solidFill>
                <a:latin typeface="Roboto Condensed"/>
                <a:ea typeface="Roboto Condensed"/>
                <a:cs typeface="Roboto Condensed"/>
                <a:sym typeface="Roboto Condensed"/>
              </a:rPr>
              <a:t>Fine Tuning:</a:t>
            </a:r>
            <a:endParaRPr b="1">
              <a:solidFill>
                <a:schemeClr val="dk1"/>
              </a:solidFill>
              <a:latin typeface="Roboto Condensed"/>
              <a:ea typeface="Roboto Condensed"/>
              <a:cs typeface="Roboto Condensed"/>
              <a:sym typeface="Roboto Condensed"/>
            </a:endParaRPr>
          </a:p>
          <a:p>
            <a:pPr marL="914400" lvl="0" indent="-279400" algn="l" rtl="0">
              <a:spcBef>
                <a:spcPts val="0"/>
              </a:spcBef>
              <a:spcAft>
                <a:spcPts val="0"/>
              </a:spcAft>
              <a:buClr>
                <a:schemeClr val="dk1"/>
              </a:buClr>
              <a:buSzPts val="800"/>
              <a:buFont typeface="Roboto Condensed"/>
              <a:buAutoNum type="arabicPeriod"/>
            </a:pPr>
            <a:r>
              <a:rPr lang="en" b="1">
                <a:solidFill>
                  <a:schemeClr val="dk1"/>
                </a:solidFill>
                <a:latin typeface="Roboto Condensed"/>
                <a:ea typeface="Roboto Condensed"/>
                <a:cs typeface="Roboto Condensed"/>
                <a:sym typeface="Roboto Condensed"/>
              </a:rPr>
              <a:t>Train with base model untrainable</a:t>
            </a:r>
            <a:endParaRPr b="1">
              <a:solidFill>
                <a:schemeClr val="dk1"/>
              </a:solidFill>
              <a:latin typeface="Roboto Condensed"/>
              <a:ea typeface="Roboto Condensed"/>
              <a:cs typeface="Roboto Condensed"/>
              <a:sym typeface="Roboto Condensed"/>
            </a:endParaRPr>
          </a:p>
          <a:p>
            <a:pPr marL="914400" lvl="0" indent="-279400" algn="l" rtl="0">
              <a:spcBef>
                <a:spcPts val="0"/>
              </a:spcBef>
              <a:spcAft>
                <a:spcPts val="0"/>
              </a:spcAft>
              <a:buClr>
                <a:schemeClr val="dk1"/>
              </a:buClr>
              <a:buSzPts val="800"/>
              <a:buFont typeface="Roboto Condensed"/>
              <a:buAutoNum type="arabicPeriod"/>
            </a:pPr>
            <a:r>
              <a:rPr lang="en" b="1">
                <a:solidFill>
                  <a:schemeClr val="dk1"/>
                </a:solidFill>
                <a:latin typeface="Roboto Condensed"/>
                <a:ea typeface="Roboto Condensed"/>
                <a:cs typeface="Roboto Condensed"/>
                <a:sym typeface="Roboto Condensed"/>
              </a:rPr>
              <a:t>Train with some of the last layers of the base model trainable</a:t>
            </a:r>
            <a:endParaRPr b="1">
              <a:solidFill>
                <a:schemeClr val="dk1"/>
              </a:solidFill>
              <a:latin typeface="Roboto Condensed"/>
              <a:ea typeface="Roboto Condensed"/>
              <a:cs typeface="Roboto Condensed"/>
              <a:sym typeface="Roboto Condensed"/>
            </a:endParaRPr>
          </a:p>
          <a:p>
            <a:pPr marL="914400" lvl="1" indent="-304800" algn="l" rtl="0">
              <a:spcBef>
                <a:spcPts val="0"/>
              </a:spcBef>
              <a:spcAft>
                <a:spcPts val="0"/>
              </a:spcAft>
              <a:buClr>
                <a:schemeClr val="dk1"/>
              </a:buClr>
              <a:buSzPts val="1200"/>
              <a:buFont typeface="Roboto Condensed Light"/>
              <a:buChar char="-"/>
            </a:pPr>
            <a:r>
              <a:rPr lang="en">
                <a:solidFill>
                  <a:schemeClr val="dk1"/>
                </a:solidFill>
              </a:rPr>
              <a:t>If the newly added classifier layer has randomly initialized weights, the change in the </a:t>
            </a:r>
            <a:r>
              <a:rPr lang="en" b="1">
                <a:solidFill>
                  <a:schemeClr val="dk1"/>
                </a:solidFill>
                <a:latin typeface="Roboto Condensed"/>
                <a:ea typeface="Roboto Condensed"/>
                <a:cs typeface="Roboto Condensed"/>
                <a:sym typeface="Roboto Condensed"/>
              </a:rPr>
              <a:t>base model</a:t>
            </a:r>
            <a:r>
              <a:rPr lang="en">
                <a:solidFill>
                  <a:schemeClr val="dk1"/>
                </a:solidFill>
              </a:rPr>
              <a:t> weights will be large</a:t>
            </a:r>
            <a:endParaRPr>
              <a:solidFill>
                <a:schemeClr val="dk1"/>
              </a:solidFill>
            </a:endParaRPr>
          </a:p>
          <a:p>
            <a:pPr marL="914400" lvl="1" indent="-304800" algn="l" rtl="0">
              <a:spcBef>
                <a:spcPts val="0"/>
              </a:spcBef>
              <a:spcAft>
                <a:spcPts val="0"/>
              </a:spcAft>
              <a:buClr>
                <a:schemeClr val="dk1"/>
              </a:buClr>
              <a:buSzPts val="1200"/>
              <a:buChar char="-"/>
            </a:pPr>
            <a:r>
              <a:rPr lang="en">
                <a:solidFill>
                  <a:schemeClr val="dk1"/>
                </a:solidFill>
              </a:rPr>
              <a:t>The model will “forget” what was learned</a:t>
            </a:r>
            <a:endParaRPr>
              <a:solidFill>
                <a:schemeClr val="dk1"/>
              </a:solidFill>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457200" lvl="0" indent="0" algn="l" rtl="0">
              <a:spcBef>
                <a:spcPts val="1600"/>
              </a:spcBef>
              <a:spcAft>
                <a:spcPts val="0"/>
              </a:spcAft>
              <a:buNone/>
            </a:pPr>
            <a:endParaRPr/>
          </a:p>
          <a:p>
            <a:pPr marL="0" lvl="0" indent="0" algn="l" rtl="0">
              <a:spcBef>
                <a:spcPts val="1600"/>
              </a:spcBef>
              <a:spcAft>
                <a:spcPts val="1600"/>
              </a:spcAft>
              <a:buNone/>
            </a:pPr>
            <a:endParaRPr u="sng"/>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41"/>
          <p:cNvPicPr preferRelativeResize="0"/>
          <p:nvPr/>
        </p:nvPicPr>
        <p:blipFill rotWithShape="1">
          <a:blip r:embed="rId3">
            <a:alphaModFix/>
          </a:blip>
          <a:srcRect r="8533"/>
          <a:stretch/>
        </p:blipFill>
        <p:spPr>
          <a:xfrm>
            <a:off x="4599900" y="2946857"/>
            <a:ext cx="4117125" cy="2019517"/>
          </a:xfrm>
          <a:prstGeom prst="rect">
            <a:avLst/>
          </a:prstGeom>
          <a:noFill/>
          <a:ln>
            <a:noFill/>
          </a:ln>
        </p:spPr>
      </p:pic>
      <p:sp>
        <p:nvSpPr>
          <p:cNvPr id="249" name="Google Shape;249;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Quick Recap on NN</a:t>
            </a:r>
            <a:endParaRPr/>
          </a:p>
        </p:txBody>
      </p:sp>
      <p:pic>
        <p:nvPicPr>
          <p:cNvPr id="250" name="Google Shape;250;p41"/>
          <p:cNvPicPr preferRelativeResize="0"/>
          <p:nvPr/>
        </p:nvPicPr>
        <p:blipFill>
          <a:blip r:embed="rId4">
            <a:alphaModFix/>
          </a:blip>
          <a:stretch>
            <a:fillRect/>
          </a:stretch>
        </p:blipFill>
        <p:spPr>
          <a:xfrm>
            <a:off x="383425" y="2946850"/>
            <a:ext cx="4117125" cy="2019525"/>
          </a:xfrm>
          <a:prstGeom prst="rect">
            <a:avLst/>
          </a:prstGeom>
          <a:noFill/>
          <a:ln>
            <a:noFill/>
          </a:ln>
        </p:spPr>
      </p:pic>
      <p:sp>
        <p:nvSpPr>
          <p:cNvPr id="251" name="Google Shape;251;p41"/>
          <p:cNvSpPr txBox="1"/>
          <p:nvPr/>
        </p:nvSpPr>
        <p:spPr>
          <a:xfrm>
            <a:off x="710200" y="1248500"/>
            <a:ext cx="76404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A neural network takes certain number of input/features and pass it through multiple layers of calculations.</a:t>
            </a: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0" lvl="0" indent="0" algn="l" rtl="0">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Each neuron, also depicted as a node in the figure, computes a linear function (using weights and biases) before pushing it to a function called activation function which operates on its input to give an output.</a:t>
            </a: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0" lvl="0" indent="0" algn="l" rtl="0">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Forward propagation for calculation and backward propagation for loss reduction</a:t>
            </a:r>
            <a:endParaRPr>
              <a:latin typeface="Roboto Condensed Light"/>
              <a:ea typeface="Roboto Condensed Light"/>
              <a:cs typeface="Roboto Condensed Light"/>
              <a:sym typeface="Roboto Condensed Light"/>
            </a:endParaRPr>
          </a:p>
          <a:p>
            <a:pPr marL="0" lvl="0" indent="0" algn="l" rtl="0">
              <a:spcBef>
                <a:spcPts val="0"/>
              </a:spcBef>
              <a:spcAft>
                <a:spcPts val="0"/>
              </a:spcAft>
              <a:buClr>
                <a:schemeClr val="dk1"/>
              </a:buClr>
              <a:buSzPts val="1100"/>
              <a:buFont typeface="Arial"/>
              <a:buNone/>
            </a:pP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9"/>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where do we go from here?</a:t>
            </a:r>
            <a:endParaRPr/>
          </a:p>
          <a:p>
            <a:pPr marL="457200" lvl="0" indent="-279400" algn="l" rtl="0">
              <a:spcBef>
                <a:spcPts val="1600"/>
              </a:spcBef>
              <a:spcAft>
                <a:spcPts val="0"/>
              </a:spcAft>
              <a:buSzPts val="800"/>
              <a:buChar char="-"/>
            </a:pPr>
            <a:r>
              <a:rPr lang="en"/>
              <a:t>PyTorch vs Tensorflow?</a:t>
            </a:r>
            <a:endParaRPr/>
          </a:p>
          <a:p>
            <a:pPr marL="457200" lvl="0" indent="-279400" algn="l" rtl="0">
              <a:spcBef>
                <a:spcPts val="0"/>
              </a:spcBef>
              <a:spcAft>
                <a:spcPts val="0"/>
              </a:spcAft>
              <a:buSzPts val="800"/>
              <a:buChar char="-"/>
            </a:pPr>
            <a:r>
              <a:rPr lang="en"/>
              <a:t>Resources? </a:t>
            </a:r>
            <a:endParaRPr/>
          </a:p>
          <a:p>
            <a:pPr marL="914400" lvl="1" indent="-304800" algn="l" rtl="0">
              <a:spcBef>
                <a:spcPts val="0"/>
              </a:spcBef>
              <a:spcAft>
                <a:spcPts val="0"/>
              </a:spcAft>
              <a:buClr>
                <a:schemeClr val="dk1"/>
              </a:buClr>
              <a:buSzPts val="1200"/>
              <a:buChar char="-"/>
            </a:pPr>
            <a:r>
              <a:rPr lang="en"/>
              <a:t>Hands-On Machine Learning with Scikit-Learn, Keras, and TensorFlow, 2nd Edition</a:t>
            </a:r>
            <a:endParaRPr/>
          </a:p>
          <a:p>
            <a:pPr marL="914400" lvl="1" indent="-304800" algn="l" rtl="0">
              <a:spcBef>
                <a:spcPts val="0"/>
              </a:spcBef>
              <a:spcAft>
                <a:spcPts val="0"/>
              </a:spcAft>
              <a:buClr>
                <a:schemeClr val="dk1"/>
              </a:buClr>
              <a:buSzPts val="1200"/>
              <a:buChar char="-"/>
            </a:pPr>
            <a:r>
              <a:rPr lang="en"/>
              <a:t>Pattern Recognition and Machine Learning, Christopher M. Bishop</a:t>
            </a:r>
            <a:endParaRPr/>
          </a:p>
          <a:p>
            <a:pPr marL="914400" lvl="1" indent="-304800" algn="l" rtl="0">
              <a:spcBef>
                <a:spcPts val="0"/>
              </a:spcBef>
              <a:spcAft>
                <a:spcPts val="0"/>
              </a:spcAft>
              <a:buClr>
                <a:schemeClr val="dk1"/>
              </a:buClr>
              <a:buSzPts val="1200"/>
              <a:buChar char="-"/>
            </a:pPr>
            <a:r>
              <a:rPr lang="en"/>
              <a:t>Kaggle, Github, Youtube</a:t>
            </a:r>
            <a:endParaRPr/>
          </a:p>
          <a:p>
            <a:pPr marL="914400" lvl="1" indent="-304800" algn="l" rtl="0">
              <a:spcBef>
                <a:spcPts val="0"/>
              </a:spcBef>
              <a:spcAft>
                <a:spcPts val="0"/>
              </a:spcAft>
              <a:buClr>
                <a:schemeClr val="dk1"/>
              </a:buClr>
              <a:buSzPts val="1200"/>
              <a:buChar char="-"/>
            </a:pPr>
            <a:r>
              <a:rPr lang="en"/>
              <a:t>Research papers (Too hardcore)</a:t>
            </a:r>
            <a:endParaRPr/>
          </a:p>
          <a:p>
            <a:pPr marL="457200" lvl="0" indent="-279400" algn="l" rtl="0">
              <a:spcBef>
                <a:spcPts val="0"/>
              </a:spcBef>
              <a:spcAft>
                <a:spcPts val="0"/>
              </a:spcAft>
              <a:buSzPts val="800"/>
              <a:buChar char="-"/>
            </a:pPr>
            <a:r>
              <a:rPr lang="en"/>
              <a:t>Suggested learning methods?</a:t>
            </a:r>
            <a:endParaRPr/>
          </a:p>
          <a:p>
            <a:pPr marL="457200" lvl="0" indent="-279400" algn="l" rtl="0">
              <a:spcBef>
                <a:spcPts val="0"/>
              </a:spcBef>
              <a:spcAft>
                <a:spcPts val="0"/>
              </a:spcAft>
              <a:buSzPts val="800"/>
              <a:buChar char="-"/>
            </a:pPr>
            <a:r>
              <a:rPr lang="en"/>
              <a:t>Other transfer learning models? EfficientNet, ResNet, MobileNet</a:t>
            </a:r>
            <a:endParaRPr/>
          </a:p>
          <a:p>
            <a:pPr marL="457200" lvl="0" indent="-279400" algn="l" rtl="0">
              <a:spcBef>
                <a:spcPts val="0"/>
              </a:spcBef>
              <a:spcAft>
                <a:spcPts val="0"/>
              </a:spcAft>
              <a:buSzPts val="800"/>
              <a:buChar char="-"/>
            </a:pPr>
            <a:r>
              <a:rPr lang="en"/>
              <a:t>Project inspirations?</a:t>
            </a:r>
            <a:endParaRPr/>
          </a:p>
          <a:p>
            <a:pPr marL="914400" lvl="1" indent="-304800" algn="l" rtl="0">
              <a:spcBef>
                <a:spcPts val="0"/>
              </a:spcBef>
              <a:spcAft>
                <a:spcPts val="0"/>
              </a:spcAft>
              <a:buClr>
                <a:schemeClr val="dk1"/>
              </a:buClr>
              <a:buSzPts val="1200"/>
              <a:buChar char="-"/>
            </a:pPr>
            <a:r>
              <a:rPr lang="en" u="sng">
                <a:solidFill>
                  <a:srgbClr val="3C78D8"/>
                </a:solidFill>
                <a:hlinkClick r:id="rId3">
                  <a:extLst>
                    <a:ext uri="{A12FA001-AC4F-418D-AE19-62706E023703}">
                      <ahyp:hlinkClr xmlns:ahyp="http://schemas.microsoft.com/office/drawing/2018/hyperlinkcolor" val="tx"/>
                    </a:ext>
                  </a:extLst>
                </a:hlinkClick>
              </a:rPr>
              <a:t>DL-enabled Cucumber Sorting</a:t>
            </a:r>
            <a:endParaRPr>
              <a:solidFill>
                <a:srgbClr val="3C78D8"/>
              </a:solidFill>
            </a:endParaRPr>
          </a:p>
          <a:p>
            <a:pPr marL="914400" lvl="1" indent="-304800" algn="l" rtl="0">
              <a:spcBef>
                <a:spcPts val="0"/>
              </a:spcBef>
              <a:spcAft>
                <a:spcPts val="0"/>
              </a:spcAft>
              <a:buClr>
                <a:schemeClr val="dk1"/>
              </a:buClr>
              <a:buSzPts val="1200"/>
              <a:buChar char="-"/>
            </a:pPr>
            <a:r>
              <a:rPr lang="en" u="sng">
                <a:solidFill>
                  <a:srgbClr val="3C78D8"/>
                </a:solidFill>
                <a:hlinkClick r:id="rId4">
                  <a:extLst>
                    <a:ext uri="{A12FA001-AC4F-418D-AE19-62706E023703}">
                      <ahyp:hlinkClr xmlns:ahyp="http://schemas.microsoft.com/office/drawing/2018/hyperlinkcolor" val="tx"/>
                    </a:ext>
                  </a:extLst>
                </a:hlinkClick>
              </a:rPr>
              <a:t>Image Recognition with EfficientNet</a:t>
            </a:r>
            <a:endParaRPr>
              <a:solidFill>
                <a:srgbClr val="3C78D8"/>
              </a:solidFill>
            </a:endParaRPr>
          </a:p>
          <a:p>
            <a:pPr marL="914400" lvl="1" indent="-304800" algn="l" rtl="0">
              <a:spcBef>
                <a:spcPts val="0"/>
              </a:spcBef>
              <a:spcAft>
                <a:spcPts val="0"/>
              </a:spcAft>
              <a:buClr>
                <a:schemeClr val="dk1"/>
              </a:buClr>
              <a:buSzPts val="1200"/>
              <a:buChar char="-"/>
            </a:pPr>
            <a:r>
              <a:rPr lang="en" u="sng">
                <a:solidFill>
                  <a:srgbClr val="3C78D8"/>
                </a:solidFill>
                <a:hlinkClick r:id="rId5">
                  <a:extLst>
                    <a:ext uri="{A12FA001-AC4F-418D-AE19-62706E023703}">
                      <ahyp:hlinkClr xmlns:ahyp="http://schemas.microsoft.com/office/drawing/2018/hyperlinkcolor" val="tx"/>
                    </a:ext>
                  </a:extLst>
                </a:hlinkClick>
              </a:rPr>
              <a:t>Real-time Objection Detection with YOLOv4</a:t>
            </a:r>
            <a:endParaRPr>
              <a:solidFill>
                <a:srgbClr val="3C78D8"/>
              </a:solidFill>
            </a:endParaRPr>
          </a:p>
        </p:txBody>
      </p:sp>
      <p:sp>
        <p:nvSpPr>
          <p:cNvPr id="382" name="Google Shape;382;p5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Moving forward</a:t>
            </a:r>
            <a:endParaRPr/>
          </a:p>
        </p:txBody>
      </p:sp>
      <p:pic>
        <p:nvPicPr>
          <p:cNvPr id="383" name="Google Shape;383;p59"/>
          <p:cNvPicPr preferRelativeResize="0"/>
          <p:nvPr/>
        </p:nvPicPr>
        <p:blipFill rotWithShape="1">
          <a:blip r:embed="rId6">
            <a:alphaModFix/>
          </a:blip>
          <a:srcRect l="9349" t="30284" r="8850" b="41214"/>
          <a:stretch/>
        </p:blipFill>
        <p:spPr>
          <a:xfrm>
            <a:off x="6074200" y="1330375"/>
            <a:ext cx="2824563" cy="562375"/>
          </a:xfrm>
          <a:prstGeom prst="rect">
            <a:avLst/>
          </a:prstGeom>
          <a:noFill/>
          <a:ln>
            <a:noFill/>
          </a:ln>
        </p:spPr>
      </p:pic>
      <p:pic>
        <p:nvPicPr>
          <p:cNvPr id="384" name="Google Shape;384;p59"/>
          <p:cNvPicPr preferRelativeResize="0"/>
          <p:nvPr/>
        </p:nvPicPr>
        <p:blipFill>
          <a:blip r:embed="rId7">
            <a:alphaModFix/>
          </a:blip>
          <a:stretch>
            <a:fillRect/>
          </a:stretch>
        </p:blipFill>
        <p:spPr>
          <a:xfrm>
            <a:off x="3336037" y="1361699"/>
            <a:ext cx="2471926" cy="499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0"/>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390" name="Google Shape;390;p60"/>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a:solidFill>
                  <a:srgbClr val="434343"/>
                </a:solidFill>
              </a:rPr>
              <a:t>Does anyone have any questions? Please help us to fill up this feedback </a:t>
            </a:r>
            <a:r>
              <a:rPr lang="en"/>
              <a:t>form: </a:t>
            </a:r>
            <a:r>
              <a:rPr lang="en" u="sng">
                <a:solidFill>
                  <a:schemeClr val="hlink"/>
                </a:solidFill>
                <a:hlinkClick r:id="rId3"/>
              </a:rPr>
              <a:t>https://forms.gle/24pjZSwuVAwhnRpt5</a:t>
            </a:r>
            <a:r>
              <a:rPr lang="en"/>
              <a:t> </a:t>
            </a:r>
            <a:endParaRPr/>
          </a:p>
        </p:txBody>
      </p:sp>
      <p:cxnSp>
        <p:nvCxnSpPr>
          <p:cNvPr id="391" name="Google Shape;391;p60"/>
          <p:cNvCxnSpPr/>
          <p:nvPr/>
        </p:nvCxnSpPr>
        <p:spPr>
          <a:xfrm rot="10800000">
            <a:off x="8156400" y="630088"/>
            <a:ext cx="1236300" cy="0"/>
          </a:xfrm>
          <a:prstGeom prst="straightConnector1">
            <a:avLst/>
          </a:prstGeom>
          <a:noFill/>
          <a:ln w="9525" cap="flat" cmpd="sng">
            <a:solidFill>
              <a:srgbClr val="595959"/>
            </a:solidFill>
            <a:prstDash val="solid"/>
            <a:round/>
            <a:headEnd type="none" w="med" len="med"/>
            <a:tailEnd type="none" w="med" len="med"/>
          </a:ln>
        </p:spPr>
      </p:cxnSp>
      <p:grpSp>
        <p:nvGrpSpPr>
          <p:cNvPr id="392" name="Google Shape;392;p60"/>
          <p:cNvGrpSpPr/>
          <p:nvPr/>
        </p:nvGrpSpPr>
        <p:grpSpPr>
          <a:xfrm>
            <a:off x="8090523" y="808178"/>
            <a:ext cx="279476" cy="279476"/>
            <a:chOff x="1379798" y="1723250"/>
            <a:chExt cx="397887" cy="397887"/>
          </a:xfrm>
        </p:grpSpPr>
        <p:sp>
          <p:nvSpPr>
            <p:cNvPr id="393" name="Google Shape;393;p6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60"/>
          <p:cNvGrpSpPr/>
          <p:nvPr/>
        </p:nvGrpSpPr>
        <p:grpSpPr>
          <a:xfrm>
            <a:off x="7341818" y="808178"/>
            <a:ext cx="279490" cy="279476"/>
            <a:chOff x="266768" y="1721375"/>
            <a:chExt cx="397907" cy="397887"/>
          </a:xfrm>
        </p:grpSpPr>
        <p:sp>
          <p:nvSpPr>
            <p:cNvPr id="398" name="Google Shape;398;p6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60"/>
          <p:cNvGrpSpPr/>
          <p:nvPr/>
        </p:nvGrpSpPr>
        <p:grpSpPr>
          <a:xfrm>
            <a:off x="7716184" y="808178"/>
            <a:ext cx="279461" cy="279476"/>
            <a:chOff x="864491" y="1723250"/>
            <a:chExt cx="397866" cy="397887"/>
          </a:xfrm>
        </p:grpSpPr>
        <p:sp>
          <p:nvSpPr>
            <p:cNvPr id="401" name="Google Shape;401;p6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60"/>
          <p:cNvCxnSpPr/>
          <p:nvPr/>
        </p:nvCxnSpPr>
        <p:spPr>
          <a:xfrm rot="10800000">
            <a:off x="-125" y="4765850"/>
            <a:ext cx="958500" cy="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04"/>
                                        </p:tgtEl>
                                        <p:attrNameLst>
                                          <p:attrName>style.visibility</p:attrName>
                                        </p:attrNameLst>
                                      </p:cBhvr>
                                      <p:to>
                                        <p:strVal val="visible"/>
                                      </p:to>
                                    </p:set>
                                    <p:anim calcmode="lin" valueType="num">
                                      <p:cBhvr additive="base">
                                        <p:cTn id="7" dur="1400"/>
                                        <p:tgtEl>
                                          <p:spTgt spid="40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91"/>
                                        </p:tgtEl>
                                        <p:attrNameLst>
                                          <p:attrName>style.visibility</p:attrName>
                                        </p:attrNameLst>
                                      </p:cBhvr>
                                      <p:to>
                                        <p:strVal val="visible"/>
                                      </p:to>
                                    </p:set>
                                    <p:anim calcmode="lin" valueType="num">
                                      <p:cBhvr additive="base">
                                        <p:cTn id="10" dur="1400"/>
                                        <p:tgtEl>
                                          <p:spTgt spid="391"/>
                                        </p:tgtEl>
                                        <p:attrNameLst>
                                          <p:attrName>ppt_x</p:attrName>
                                        </p:attrNameLst>
                                      </p:cBhvr>
                                      <p:tavLst>
                                        <p:tav tm="0">
                                          <p:val>
                                            <p:strVal val="#ppt_x+1"/>
                                          </p:val>
                                        </p:tav>
                                        <p:tav tm="100000">
                                          <p:val>
                                            <p:strVal val="#ppt_x"/>
                                          </p:val>
                                        </p:tav>
                                      </p:tavLst>
                                    </p:anim>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397"/>
                                        </p:tgtEl>
                                        <p:attrNameLst>
                                          <p:attrName>style.visibility</p:attrName>
                                        </p:attrNameLst>
                                      </p:cBhvr>
                                      <p:to>
                                        <p:strVal val="visible"/>
                                      </p:to>
                                    </p:set>
                                    <p:animEffect transition="in" filter="fade">
                                      <p:cBhvr>
                                        <p:cTn id="14" dur="1200"/>
                                        <p:tgtEl>
                                          <p:spTgt spid="397"/>
                                        </p:tgtEl>
                                      </p:cBhvr>
                                    </p:animEffect>
                                  </p:childTnLst>
                                </p:cTn>
                              </p:par>
                              <p:par>
                                <p:cTn id="15" presetID="10" presetClass="entr" presetSubtype="0" fill="hold" nodeType="withEffect">
                                  <p:stCondLst>
                                    <p:cond delay="0"/>
                                  </p:stCondLst>
                                  <p:childTnLst>
                                    <p:set>
                                      <p:cBhvr>
                                        <p:cTn id="16" dur="1" fill="hold">
                                          <p:stCondLst>
                                            <p:cond delay="0"/>
                                          </p:stCondLst>
                                        </p:cTn>
                                        <p:tgtEl>
                                          <p:spTgt spid="400"/>
                                        </p:tgtEl>
                                        <p:attrNameLst>
                                          <p:attrName>style.visibility</p:attrName>
                                        </p:attrNameLst>
                                      </p:cBhvr>
                                      <p:to>
                                        <p:strVal val="visible"/>
                                      </p:to>
                                    </p:set>
                                    <p:animEffect transition="in" filter="fade">
                                      <p:cBhvr>
                                        <p:cTn id="17" dur="1100"/>
                                        <p:tgtEl>
                                          <p:spTgt spid="400"/>
                                        </p:tgtEl>
                                      </p:cBhvr>
                                    </p:animEffect>
                                  </p:childTnLst>
                                </p:cTn>
                              </p:par>
                              <p:par>
                                <p:cTn id="18" presetID="10" presetClass="entr" presetSubtype="0" fill="hold" nodeType="withEffect">
                                  <p:stCondLst>
                                    <p:cond delay="0"/>
                                  </p:stCondLst>
                                  <p:childTnLst>
                                    <p:set>
                                      <p:cBhvr>
                                        <p:cTn id="19" dur="1" fill="hold">
                                          <p:stCondLst>
                                            <p:cond delay="0"/>
                                          </p:stCondLst>
                                        </p:cTn>
                                        <p:tgtEl>
                                          <p:spTgt spid="392"/>
                                        </p:tgtEl>
                                        <p:attrNameLst>
                                          <p:attrName>style.visibility</p:attrName>
                                        </p:attrNameLst>
                                      </p:cBhvr>
                                      <p:to>
                                        <p:strVal val="visible"/>
                                      </p:to>
                                    </p:set>
                                    <p:animEffect transition="in" filter="fade">
                                      <p:cBhvr>
                                        <p:cTn id="20" dur="9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Activation Functions</a:t>
            </a:r>
            <a:endParaRPr/>
          </a:p>
        </p:txBody>
      </p:sp>
      <p:pic>
        <p:nvPicPr>
          <p:cNvPr id="257" name="Google Shape;257;p42" descr="A picture containing text, clock&#10;&#10;Description automatically generated"/>
          <p:cNvPicPr preferRelativeResize="0"/>
          <p:nvPr/>
        </p:nvPicPr>
        <p:blipFill rotWithShape="1">
          <a:blip r:embed="rId3">
            <a:alphaModFix/>
          </a:blip>
          <a:srcRect/>
          <a:stretch/>
        </p:blipFill>
        <p:spPr>
          <a:xfrm>
            <a:off x="2121900" y="989427"/>
            <a:ext cx="4900175" cy="3824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do CNNs work?</a:t>
            </a:r>
            <a:endParaRPr/>
          </a:p>
        </p:txBody>
      </p:sp>
      <p:pic>
        <p:nvPicPr>
          <p:cNvPr id="263" name="Google Shape;263;p43"/>
          <p:cNvPicPr preferRelativeResize="0"/>
          <p:nvPr/>
        </p:nvPicPr>
        <p:blipFill>
          <a:blip r:embed="rId3">
            <a:alphaModFix/>
          </a:blip>
          <a:stretch>
            <a:fillRect/>
          </a:stretch>
        </p:blipFill>
        <p:spPr>
          <a:xfrm>
            <a:off x="4175700" y="932725"/>
            <a:ext cx="4635249" cy="4210775"/>
          </a:xfrm>
          <a:prstGeom prst="rect">
            <a:avLst/>
          </a:prstGeom>
          <a:noFill/>
          <a:ln>
            <a:noFill/>
          </a:ln>
        </p:spPr>
      </p:pic>
      <p:sp>
        <p:nvSpPr>
          <p:cNvPr id="264" name="Google Shape;264;p43"/>
          <p:cNvSpPr txBox="1"/>
          <p:nvPr/>
        </p:nvSpPr>
        <p:spPr>
          <a:xfrm>
            <a:off x="463525" y="1188675"/>
            <a:ext cx="37122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Instead of pixel by pixel, CNN breaks image down into groups of pixels.</a:t>
            </a: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a:latin typeface="Roboto Condensed Light"/>
                <a:ea typeface="Roboto Condensed Light"/>
                <a:cs typeface="Roboto Condensed Light"/>
                <a:sym typeface="Roboto Condensed Light"/>
              </a:rPr>
              <a:t>CNN preserves the spatial relationship between pixels by learning localized image features using small filters (kernels). </a:t>
            </a: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a:latin typeface="Roboto Condensed Light"/>
                <a:ea typeface="Roboto Condensed Light"/>
                <a:cs typeface="Roboto Condensed Light"/>
                <a:sym typeface="Roboto Condensed Light"/>
              </a:rPr>
              <a:t>This is done by a series of matrix multiplications, specifically convolutions, between the group of pixels and a kernel. This is compared against specific pixels in a pattern which the CNN is looking for.</a:t>
            </a:r>
            <a:endParaRPr>
              <a:latin typeface="Roboto Condensed Light"/>
              <a:ea typeface="Roboto Condensed Light"/>
              <a:cs typeface="Roboto Condensed Light"/>
              <a:sym typeface="Roboto Condense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44" descr="Diagram&#10;&#10;Description automatically generated"/>
          <p:cNvPicPr preferRelativeResize="0"/>
          <p:nvPr/>
        </p:nvPicPr>
        <p:blipFill rotWithShape="1">
          <a:blip r:embed="rId3">
            <a:alphaModFix/>
          </a:blip>
          <a:srcRect/>
          <a:stretch/>
        </p:blipFill>
        <p:spPr>
          <a:xfrm>
            <a:off x="3998625" y="1995200"/>
            <a:ext cx="4994476" cy="2905050"/>
          </a:xfrm>
          <a:prstGeom prst="rect">
            <a:avLst/>
          </a:prstGeom>
          <a:noFill/>
          <a:ln>
            <a:noFill/>
          </a:ln>
        </p:spPr>
      </p:pic>
      <p:sp>
        <p:nvSpPr>
          <p:cNvPr id="270" name="Google Shape;270;p44"/>
          <p:cNvSpPr txBox="1"/>
          <p:nvPr/>
        </p:nvSpPr>
        <p:spPr>
          <a:xfrm>
            <a:off x="1098300" y="1352300"/>
            <a:ext cx="69474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The first conv layer extracts general features like edges, curves. Subsequent layers extract more detailed features like shapes, follows by more complex features like objects, etc (hierarchical).</a:t>
            </a: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a:latin typeface="Roboto Condensed Light"/>
                <a:ea typeface="Roboto Condensed Light"/>
                <a:cs typeface="Roboto Condensed Light"/>
                <a:sym typeface="Roboto Condensed Light"/>
              </a:rPr>
              <a:t>Input</a:t>
            </a: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b="1">
                <a:latin typeface="Roboto Condensed"/>
                <a:ea typeface="Roboto Condensed"/>
                <a:cs typeface="Roboto Condensed"/>
                <a:sym typeface="Roboto Condensed"/>
              </a:rPr>
              <a:t>Convolution</a:t>
            </a:r>
            <a:endParaRPr b="1">
              <a:latin typeface="Roboto Condensed"/>
              <a:ea typeface="Roboto Condensed"/>
              <a:cs typeface="Roboto Condensed"/>
              <a:sym typeface="Roboto Condensed"/>
            </a:endParaRPr>
          </a:p>
          <a:p>
            <a:pPr marL="0" lvl="0" indent="0" algn="l" rtl="0">
              <a:spcBef>
                <a:spcPts val="0"/>
              </a:spcBef>
              <a:spcAft>
                <a:spcPts val="0"/>
              </a:spcAft>
              <a:buNone/>
            </a:pPr>
            <a:r>
              <a:rPr lang="en" b="1">
                <a:latin typeface="Roboto Condensed"/>
                <a:ea typeface="Roboto Condensed"/>
                <a:cs typeface="Roboto Condensed"/>
                <a:sym typeface="Roboto Condensed"/>
              </a:rPr>
              <a:t>Pooling</a:t>
            </a:r>
            <a:endParaRPr b="1">
              <a:latin typeface="Roboto Condensed"/>
              <a:ea typeface="Roboto Condensed"/>
              <a:cs typeface="Roboto Condensed"/>
              <a:sym typeface="Roboto Condensed"/>
            </a:endParaRPr>
          </a:p>
          <a:p>
            <a:pPr marL="0" lvl="0" indent="0" algn="l" rtl="0">
              <a:spcBef>
                <a:spcPts val="0"/>
              </a:spcBef>
              <a:spcAft>
                <a:spcPts val="0"/>
              </a:spcAft>
              <a:buNone/>
            </a:pPr>
            <a:r>
              <a:rPr lang="en">
                <a:latin typeface="Roboto Condensed Light"/>
                <a:ea typeface="Roboto Condensed Light"/>
                <a:cs typeface="Roboto Condensed Light"/>
                <a:sym typeface="Roboto Condensed Light"/>
              </a:rPr>
              <a:t>Dropout</a:t>
            </a: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a:latin typeface="Roboto Condensed Light"/>
                <a:ea typeface="Roboto Condensed Light"/>
                <a:cs typeface="Roboto Condensed Light"/>
                <a:sym typeface="Roboto Condensed Light"/>
              </a:rPr>
              <a:t>Fully Connected</a:t>
            </a: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a:latin typeface="Roboto Condensed Light"/>
                <a:ea typeface="Roboto Condensed Light"/>
                <a:cs typeface="Roboto Condensed Light"/>
                <a:sym typeface="Roboto Condensed Light"/>
              </a:rPr>
              <a:t>Output</a:t>
            </a: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271" name="Google Shape;271;p4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CNN Architecture</a:t>
            </a:r>
            <a:endParaRPr/>
          </a:p>
        </p:txBody>
      </p:sp>
      <p:sp>
        <p:nvSpPr>
          <p:cNvPr id="272" name="Google Shape;272;p44"/>
          <p:cNvSpPr/>
          <p:nvPr/>
        </p:nvSpPr>
        <p:spPr>
          <a:xfrm>
            <a:off x="2594175" y="2482050"/>
            <a:ext cx="164400" cy="9162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4"/>
          <p:cNvSpPr txBox="1"/>
          <p:nvPr/>
        </p:nvSpPr>
        <p:spPr>
          <a:xfrm>
            <a:off x="2867013" y="2740050"/>
            <a:ext cx="12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Hidden layers</a:t>
            </a:r>
            <a:endParaRPr>
              <a:latin typeface="Roboto Condensed Light"/>
              <a:ea typeface="Roboto Condensed Light"/>
              <a:cs typeface="Roboto Condensed Light"/>
              <a:sym typeface="Roboto Condensed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
                                        </p:tgtEl>
                                        <p:attrNameLst>
                                          <p:attrName>style.visibility</p:attrName>
                                        </p:attrNameLst>
                                      </p:cBhvr>
                                      <p:to>
                                        <p:strVal val="visible"/>
                                      </p:to>
                                    </p:set>
                                    <p:animEffect transition="in" filter="fade">
                                      <p:cBhvr>
                                        <p:cTn id="7" dur="1000"/>
                                        <p:tgtEl>
                                          <p:spTgt spid="272"/>
                                        </p:tgtEl>
                                      </p:cBhvr>
                                    </p:animEffect>
                                  </p:childTnLst>
                                </p:cTn>
                              </p:par>
                              <p:par>
                                <p:cTn id="8" presetID="10" presetClass="entr" presetSubtype="0" fill="hold" nodeType="withEffect">
                                  <p:stCondLst>
                                    <p:cond delay="0"/>
                                  </p:stCondLst>
                                  <p:childTnLst>
                                    <p:set>
                                      <p:cBhvr>
                                        <p:cTn id="9" dur="1" fill="hold">
                                          <p:stCondLst>
                                            <p:cond delay="0"/>
                                          </p:stCondLst>
                                        </p:cTn>
                                        <p:tgtEl>
                                          <p:spTgt spid="273"/>
                                        </p:tgtEl>
                                        <p:attrNameLst>
                                          <p:attrName>style.visibility</p:attrName>
                                        </p:attrNameLst>
                                      </p:cBhvr>
                                      <p:to>
                                        <p:strVal val="visible"/>
                                      </p:to>
                                    </p:set>
                                    <p:animEffect transition="in" filter="fade">
                                      <p:cBhvr>
                                        <p:cTn id="10" dur="10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Input Layer</a:t>
            </a:r>
            <a:endParaRPr/>
          </a:p>
        </p:txBody>
      </p:sp>
      <p:sp>
        <p:nvSpPr>
          <p:cNvPr id="279" name="Google Shape;279;p45"/>
          <p:cNvSpPr txBox="1"/>
          <p:nvPr/>
        </p:nvSpPr>
        <p:spPr>
          <a:xfrm>
            <a:off x="971875" y="1525100"/>
            <a:ext cx="30429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Matrix of pixels with a given width (W) and height (H)</a:t>
            </a:r>
            <a:endParaRPr>
              <a:latin typeface="Roboto Condensed Light"/>
              <a:ea typeface="Roboto Condensed Light"/>
              <a:cs typeface="Roboto Condensed Light"/>
              <a:sym typeface="Roboto Condensed Light"/>
            </a:endParaRPr>
          </a:p>
          <a:p>
            <a:pPr marL="0" lvl="0" indent="0" algn="l" rtl="0">
              <a:spcBef>
                <a:spcPts val="0"/>
              </a:spcBef>
              <a:spcAft>
                <a:spcPts val="0"/>
              </a:spcAft>
              <a:buClr>
                <a:schemeClr val="dk1"/>
              </a:buClr>
              <a:buSzPts val="1100"/>
              <a:buFont typeface="Arial"/>
              <a:buNone/>
            </a:pPr>
            <a:endParaRPr>
              <a:latin typeface="Roboto Condensed Light"/>
              <a:ea typeface="Roboto Condensed Light"/>
              <a:cs typeface="Roboto Condensed Light"/>
              <a:sym typeface="Roboto Condensed Light"/>
            </a:endParaRPr>
          </a:p>
          <a:p>
            <a:pPr marL="0" lvl="0" indent="0" algn="l" rtl="0">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(W X H X C)</a:t>
            </a:r>
            <a:endParaRPr>
              <a:latin typeface="Roboto Condensed Light"/>
              <a:ea typeface="Roboto Condensed Light"/>
              <a:cs typeface="Roboto Condensed Light"/>
              <a:sym typeface="Roboto Condensed Light"/>
            </a:endParaRPr>
          </a:p>
          <a:p>
            <a:pPr marL="0" lvl="0" indent="0" algn="l" rtl="0">
              <a:spcBef>
                <a:spcPts val="0"/>
              </a:spcBef>
              <a:spcAft>
                <a:spcPts val="0"/>
              </a:spcAft>
              <a:buClr>
                <a:schemeClr val="dk1"/>
              </a:buClr>
              <a:buSzPts val="1100"/>
              <a:buFont typeface="Arial"/>
              <a:buNone/>
            </a:pPr>
            <a:endParaRPr>
              <a:latin typeface="Roboto Condensed Light"/>
              <a:ea typeface="Roboto Condensed Light"/>
              <a:cs typeface="Roboto Condensed Light"/>
              <a:sym typeface="Roboto Condensed Light"/>
            </a:endParaRPr>
          </a:p>
          <a:p>
            <a:pPr marL="0" lvl="0" indent="0" algn="l" rtl="0">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A grayscale image: channel = 1</a:t>
            </a:r>
            <a:endParaRPr>
              <a:latin typeface="Roboto Condensed Light"/>
              <a:ea typeface="Roboto Condensed Light"/>
              <a:cs typeface="Roboto Condensed Light"/>
              <a:sym typeface="Roboto Condensed Light"/>
            </a:endParaRPr>
          </a:p>
          <a:p>
            <a:pPr marL="0" lvl="0" indent="0" algn="l" rtl="0">
              <a:spcBef>
                <a:spcPts val="0"/>
              </a:spcBef>
              <a:spcAft>
                <a:spcPts val="0"/>
              </a:spcAft>
              <a:buClr>
                <a:schemeClr val="dk1"/>
              </a:buClr>
              <a:buSzPts val="1100"/>
              <a:buFont typeface="Arial"/>
              <a:buNone/>
            </a:pP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a:latin typeface="Roboto Condensed Light"/>
                <a:ea typeface="Roboto Condensed Light"/>
                <a:cs typeface="Roboto Condensed Light"/>
                <a:sym typeface="Roboto Condensed Light"/>
              </a:rPr>
              <a:t>RGB image: channel = 3</a:t>
            </a:r>
            <a:endParaRPr>
              <a:latin typeface="Roboto Condensed Light"/>
              <a:ea typeface="Roboto Condensed Light"/>
              <a:cs typeface="Roboto Condensed Light"/>
              <a:sym typeface="Roboto Condensed Light"/>
            </a:endParaRPr>
          </a:p>
        </p:txBody>
      </p:sp>
      <p:pic>
        <p:nvPicPr>
          <p:cNvPr id="280" name="Google Shape;280;p45" descr="Diagram&#10;&#10;Description automatically generated"/>
          <p:cNvPicPr preferRelativeResize="0"/>
          <p:nvPr/>
        </p:nvPicPr>
        <p:blipFill rotWithShape="1">
          <a:blip r:embed="rId3">
            <a:alphaModFix/>
          </a:blip>
          <a:srcRect/>
          <a:stretch/>
        </p:blipFill>
        <p:spPr>
          <a:xfrm>
            <a:off x="4607950" y="1398000"/>
            <a:ext cx="4264675" cy="3102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Convolution Layer</a:t>
            </a:r>
            <a:endParaRPr/>
          </a:p>
        </p:txBody>
      </p:sp>
      <p:sp>
        <p:nvSpPr>
          <p:cNvPr id="286" name="Google Shape;286;p46"/>
          <p:cNvSpPr txBox="1">
            <a:spLocks noGrp="1"/>
          </p:cNvSpPr>
          <p:nvPr>
            <p:ph type="body" idx="1"/>
          </p:nvPr>
        </p:nvSpPr>
        <p:spPr>
          <a:xfrm>
            <a:off x="870650" y="2349950"/>
            <a:ext cx="3721200" cy="23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Convolution is the process of sliding a kernel (filter) across the image.</a:t>
            </a:r>
            <a:endParaRPr/>
          </a:p>
          <a:p>
            <a:pPr marL="0" lvl="0" indent="0" algn="l" rtl="0">
              <a:spcBef>
                <a:spcPts val="1600"/>
              </a:spcBef>
              <a:spcAft>
                <a:spcPts val="0"/>
              </a:spcAft>
              <a:buClr>
                <a:schemeClr val="dk1"/>
              </a:buClr>
              <a:buSzPts val="1100"/>
              <a:buFont typeface="Arial"/>
              <a:buNone/>
            </a:pPr>
            <a:r>
              <a:rPr lang="en"/>
              <a:t>The kernel act as a feature detector and outputs a feature map.</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
        <p:nvSpPr>
          <p:cNvPr id="287" name="Google Shape;287;p46"/>
          <p:cNvSpPr txBox="1"/>
          <p:nvPr/>
        </p:nvSpPr>
        <p:spPr>
          <a:xfrm>
            <a:off x="870649" y="1525202"/>
            <a:ext cx="3855600" cy="5586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latin typeface="Meiryo"/>
                <a:ea typeface="Meiryo"/>
                <a:cs typeface="Meiryo"/>
                <a:sym typeface="Meiryo"/>
              </a:rPr>
              <a:t> </a:t>
            </a:r>
            <a:endParaRPr/>
          </a:p>
        </p:txBody>
      </p:sp>
      <p:grpSp>
        <p:nvGrpSpPr>
          <p:cNvPr id="288" name="Google Shape;288;p46"/>
          <p:cNvGrpSpPr/>
          <p:nvPr/>
        </p:nvGrpSpPr>
        <p:grpSpPr>
          <a:xfrm>
            <a:off x="4591814" y="2083818"/>
            <a:ext cx="4229695" cy="2954320"/>
            <a:chOff x="3590925" y="1600200"/>
            <a:chExt cx="5010300" cy="3923400"/>
          </a:xfrm>
        </p:grpSpPr>
        <p:pic>
          <p:nvPicPr>
            <p:cNvPr id="289" name="Google Shape;289;p46" descr="A picture containing shape&#10;&#10;Description automatically generated"/>
            <p:cNvPicPr preferRelativeResize="0"/>
            <p:nvPr/>
          </p:nvPicPr>
          <p:blipFill rotWithShape="1">
            <a:blip r:embed="rId4">
              <a:alphaModFix/>
            </a:blip>
            <a:srcRect/>
            <a:stretch/>
          </p:blipFill>
          <p:spPr>
            <a:xfrm>
              <a:off x="3590925" y="1600200"/>
              <a:ext cx="5010150" cy="3657600"/>
            </a:xfrm>
            <a:prstGeom prst="rect">
              <a:avLst/>
            </a:prstGeom>
            <a:noFill/>
            <a:ln>
              <a:noFill/>
            </a:ln>
          </p:spPr>
        </p:pic>
        <p:sp>
          <p:nvSpPr>
            <p:cNvPr id="290" name="Google Shape;290;p46"/>
            <p:cNvSpPr txBox="1"/>
            <p:nvPr/>
          </p:nvSpPr>
          <p:spPr>
            <a:xfrm>
              <a:off x="3590925" y="5257800"/>
              <a:ext cx="5010300" cy="26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700" u="sng">
                  <a:solidFill>
                    <a:srgbClr val="000000"/>
                  </a:solidFill>
                  <a:latin typeface="Meiryo"/>
                  <a:ea typeface="Meiryo"/>
                  <a:cs typeface="Meiryo"/>
                  <a:sym typeface="Meiryo"/>
                  <a:hlinkClick r:id="rId5">
                    <a:extLst>
                      <a:ext uri="{A12FA001-AC4F-418D-AE19-62706E023703}">
                        <ahyp:hlinkClr xmlns:ahyp="http://schemas.microsoft.com/office/drawing/2018/hyperlinkcolor" val="tx"/>
                      </a:ext>
                    </a:extLst>
                  </a:hlinkClick>
                </a:rPr>
                <a:t>This Photo</a:t>
              </a:r>
              <a:r>
                <a:rPr lang="en" sz="700">
                  <a:solidFill>
                    <a:srgbClr val="000000"/>
                  </a:solidFill>
                  <a:latin typeface="Meiryo"/>
                  <a:ea typeface="Meiryo"/>
                  <a:cs typeface="Meiryo"/>
                  <a:sym typeface="Meiryo"/>
                </a:rPr>
                <a:t> by Unknown Author is licensed under </a:t>
              </a:r>
              <a:r>
                <a:rPr lang="en" sz="700" u="sng">
                  <a:solidFill>
                    <a:srgbClr val="000000"/>
                  </a:solidFill>
                  <a:latin typeface="Meiryo"/>
                  <a:ea typeface="Meiryo"/>
                  <a:cs typeface="Meiryo"/>
                  <a:sym typeface="Meiryo"/>
                  <a:hlinkClick r:id="rId6">
                    <a:extLst>
                      <a:ext uri="{A12FA001-AC4F-418D-AE19-62706E023703}">
                        <ahyp:hlinkClr xmlns:ahyp="http://schemas.microsoft.com/office/drawing/2018/hyperlinkcolor" val="tx"/>
                      </a:ext>
                    </a:extLst>
                  </a:hlinkClick>
                </a:rPr>
                <a:t>CC BY-SA</a:t>
              </a:r>
              <a:endParaRPr sz="700">
                <a:solidFill>
                  <a:srgbClr val="000000"/>
                </a:solidFill>
                <a:latin typeface="Meiryo"/>
                <a:ea typeface="Meiryo"/>
                <a:cs typeface="Meiryo"/>
                <a:sym typeface="Meiryo"/>
              </a:endParaRPr>
            </a:p>
          </p:txBody>
        </p:sp>
      </p:grpSp>
      <p:sp>
        <p:nvSpPr>
          <p:cNvPr id="291" name="Google Shape;291;p46"/>
          <p:cNvSpPr txBox="1"/>
          <p:nvPr/>
        </p:nvSpPr>
        <p:spPr>
          <a:xfrm>
            <a:off x="5877825" y="958463"/>
            <a:ext cx="1109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Roboto Condensed"/>
                <a:ea typeface="Roboto Condensed"/>
                <a:cs typeface="Roboto Condensed"/>
                <a:sym typeface="Roboto Condensed"/>
              </a:rPr>
              <a:t>Kernel</a:t>
            </a:r>
            <a:endParaRPr sz="2000" b="1">
              <a:latin typeface="Roboto Condensed"/>
              <a:ea typeface="Roboto Condensed"/>
              <a:cs typeface="Roboto Condensed"/>
              <a:sym typeface="Roboto Condensed"/>
            </a:endParaRPr>
          </a:p>
        </p:txBody>
      </p:sp>
      <p:pic>
        <p:nvPicPr>
          <p:cNvPr id="292" name="Google Shape;292;p46"/>
          <p:cNvPicPr preferRelativeResize="0"/>
          <p:nvPr/>
        </p:nvPicPr>
        <p:blipFill>
          <a:blip r:embed="rId7">
            <a:alphaModFix/>
          </a:blip>
          <a:stretch>
            <a:fillRect/>
          </a:stretch>
        </p:blipFill>
        <p:spPr>
          <a:xfrm>
            <a:off x="4591825" y="2098150"/>
            <a:ext cx="4229674" cy="2747060"/>
          </a:xfrm>
          <a:prstGeom prst="rect">
            <a:avLst/>
          </a:prstGeom>
          <a:noFill/>
          <a:ln>
            <a:noFill/>
          </a:ln>
        </p:spPr>
      </p:pic>
      <p:sp>
        <p:nvSpPr>
          <p:cNvPr id="293" name="Google Shape;293;p46"/>
          <p:cNvSpPr txBox="1"/>
          <p:nvPr/>
        </p:nvSpPr>
        <p:spPr>
          <a:xfrm>
            <a:off x="2506400" y="3604500"/>
            <a:ext cx="1960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Calculation example:</a:t>
            </a:r>
            <a:endParaRPr>
              <a:latin typeface="Roboto Condensed Light"/>
              <a:ea typeface="Roboto Condensed Light"/>
              <a:cs typeface="Roboto Condensed Light"/>
              <a:sym typeface="Roboto Condensed Light"/>
            </a:endParaRPr>
          </a:p>
          <a:p>
            <a:pPr marL="0" lvl="0" indent="0" algn="l" rtl="0">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(1x1) + (1X0) + (0X1) + (1X0) + (1X1) + (1X0) + (0X1) + (1X0) + (1X1) = 3</a:t>
            </a:r>
            <a:endParaRPr>
              <a:latin typeface="Roboto Condensed Light"/>
              <a:ea typeface="Roboto Condensed Light"/>
              <a:cs typeface="Roboto Condensed Light"/>
              <a:sym typeface="Roboto Condensed Light"/>
            </a:endParaRPr>
          </a:p>
          <a:p>
            <a:pPr marL="0" lvl="0" indent="0" algn="l" rtl="0">
              <a:spcBef>
                <a:spcPts val="0"/>
              </a:spcBef>
              <a:spcAft>
                <a:spcPts val="0"/>
              </a:spcAft>
              <a:buClr>
                <a:schemeClr val="dk1"/>
              </a:buClr>
              <a:buSzPts val="1100"/>
              <a:buFont typeface="Arial"/>
              <a:buNone/>
            </a:pP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graphicFrame>
        <p:nvGraphicFramePr>
          <p:cNvPr id="294" name="Google Shape;294;p46"/>
          <p:cNvGraphicFramePr/>
          <p:nvPr/>
        </p:nvGraphicFramePr>
        <p:xfrm>
          <a:off x="6986925" y="610450"/>
          <a:ext cx="3000000" cy="3000000"/>
        </p:xfrm>
        <a:graphic>
          <a:graphicData uri="http://schemas.openxmlformats.org/drawingml/2006/table">
            <a:tbl>
              <a:tblPr>
                <a:noFill/>
                <a:tableStyleId>{CFD37228-D222-47E5-AF5F-5CC75321A2AC}</a:tableStyleId>
              </a:tblPr>
              <a:tblGrid>
                <a:gridCol w="528925">
                  <a:extLst>
                    <a:ext uri="{9D8B030D-6E8A-4147-A177-3AD203B41FA5}">
                      <a16:colId xmlns:a16="http://schemas.microsoft.com/office/drawing/2014/main" val="20000"/>
                    </a:ext>
                  </a:extLst>
                </a:gridCol>
                <a:gridCol w="528925">
                  <a:extLst>
                    <a:ext uri="{9D8B030D-6E8A-4147-A177-3AD203B41FA5}">
                      <a16:colId xmlns:a16="http://schemas.microsoft.com/office/drawing/2014/main" val="20001"/>
                    </a:ext>
                  </a:extLst>
                </a:gridCol>
                <a:gridCol w="52892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a:t>1</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D966">
                        <a:alpha val="53630"/>
                      </a:srgbClr>
                    </a:solidFill>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D966">
                        <a:alpha val="53630"/>
                      </a:srgbClr>
                    </a:solidFill>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D966">
                        <a:alpha val="5363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0</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D966">
                        <a:alpha val="53630"/>
                      </a:srgbClr>
                    </a:solidFill>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D966">
                        <a:alpha val="53630"/>
                      </a:srgbClr>
                    </a:solidFill>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D966">
                        <a:alpha val="53630"/>
                      </a:srgbClr>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1</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D966">
                        <a:alpha val="53630"/>
                      </a:srgbClr>
                    </a:solidFill>
                  </a:tcPr>
                </a:tc>
                <a:tc>
                  <a:txBody>
                    <a:bodyPr/>
                    <a:lstStyle/>
                    <a:p>
                      <a:pPr marL="0" lvl="0" indent="0" algn="ctr" rtl="0">
                        <a:spcBef>
                          <a:spcPts val="0"/>
                        </a:spcBef>
                        <a:spcAft>
                          <a:spcPts val="0"/>
                        </a:spcAft>
                        <a:buNone/>
                      </a:pPr>
                      <a:r>
                        <a:rPr lang="en"/>
                        <a:t>0</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D966">
                        <a:alpha val="53630"/>
                      </a:srgbClr>
                    </a:solidFill>
                  </a:tcPr>
                </a:tc>
                <a:tc>
                  <a:txBody>
                    <a:bodyPr/>
                    <a:lstStyle/>
                    <a:p>
                      <a:pPr marL="0" lvl="0" indent="0" algn="ctr" rtl="0">
                        <a:spcBef>
                          <a:spcPts val="0"/>
                        </a:spcBef>
                        <a:spcAft>
                          <a:spcPts val="0"/>
                        </a:spcAft>
                        <a:buNone/>
                      </a:pPr>
                      <a:r>
                        <a:rPr lang="en"/>
                        <a:t>1</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FFD966">
                        <a:alpha val="53630"/>
                      </a:srgbClr>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1000"/>
                                        <p:tgtEl>
                                          <p:spTgt spid="292"/>
                                        </p:tgtEl>
                                      </p:cBhvr>
                                    </p:animEffect>
                                  </p:childTnLst>
                                </p:cTn>
                              </p:par>
                              <p:par>
                                <p:cTn id="8" presetID="10" presetClass="entr" presetSubtype="0" fill="hold" nodeType="withEffect">
                                  <p:stCondLst>
                                    <p:cond delay="0"/>
                                  </p:stCondLst>
                                  <p:childTnLst>
                                    <p:set>
                                      <p:cBhvr>
                                        <p:cTn id="9" dur="1" fill="hold">
                                          <p:stCondLst>
                                            <p:cond delay="0"/>
                                          </p:stCondLst>
                                        </p:cTn>
                                        <p:tgtEl>
                                          <p:spTgt spid="293"/>
                                        </p:tgtEl>
                                        <p:attrNameLst>
                                          <p:attrName>style.visibility</p:attrName>
                                        </p:attrNameLst>
                                      </p:cBhvr>
                                      <p:to>
                                        <p:strVal val="visible"/>
                                      </p:to>
                                    </p:set>
                                    <p:animEffect transition="in" filter="fade">
                                      <p:cBhvr>
                                        <p:cTn id="10" dur="10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7"/>
          <p:cNvSpPr txBox="1">
            <a:spLocks noGrp="1"/>
          </p:cNvSpPr>
          <p:nvPr>
            <p:ph type="body" idx="1"/>
          </p:nvPr>
        </p:nvSpPr>
        <p:spPr>
          <a:xfrm>
            <a:off x="4435925" y="1514775"/>
            <a:ext cx="3354000" cy="3140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To explore more about kernels: </a:t>
            </a:r>
            <a:r>
              <a:rPr lang="en" sz="1400" u="sng">
                <a:solidFill>
                  <a:schemeClr val="hlink"/>
                </a:solidFill>
                <a:hlinkClick r:id="rId3"/>
              </a:rPr>
              <a:t>https://setosa.io/ev/image-kernels/</a:t>
            </a:r>
            <a:r>
              <a:rPr lang="en" sz="1400">
                <a:solidFill>
                  <a:schemeClr val="dk1"/>
                </a:solidFill>
              </a:rPr>
              <a:t> </a:t>
            </a:r>
            <a:endParaRPr sz="1400">
              <a:solidFill>
                <a:schemeClr val="dk1"/>
              </a:solidFill>
            </a:endParaRPr>
          </a:p>
          <a:p>
            <a:pPr marL="0" lvl="0" indent="0" algn="l" rtl="0">
              <a:spcBef>
                <a:spcPts val="0"/>
              </a:spcBef>
              <a:spcAft>
                <a:spcPts val="1600"/>
              </a:spcAft>
              <a:buNone/>
            </a:pPr>
            <a:endParaRPr/>
          </a:p>
        </p:txBody>
      </p:sp>
      <p:sp>
        <p:nvSpPr>
          <p:cNvPr id="300" name="Google Shape;300;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about Convolution</a:t>
            </a:r>
            <a:endParaRPr/>
          </a:p>
        </p:txBody>
      </p:sp>
      <p:pic>
        <p:nvPicPr>
          <p:cNvPr id="301" name="Google Shape;301;p47"/>
          <p:cNvPicPr preferRelativeResize="0"/>
          <p:nvPr/>
        </p:nvPicPr>
        <p:blipFill>
          <a:blip r:embed="rId4">
            <a:alphaModFix/>
          </a:blip>
          <a:stretch>
            <a:fillRect/>
          </a:stretch>
        </p:blipFill>
        <p:spPr>
          <a:xfrm>
            <a:off x="870650" y="1144197"/>
            <a:ext cx="3319143" cy="3592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Things to note</a:t>
            </a:r>
            <a:endParaRPr/>
          </a:p>
        </p:txBody>
      </p:sp>
      <p:sp>
        <p:nvSpPr>
          <p:cNvPr id="307" name="Google Shape;307;p48"/>
          <p:cNvSpPr txBox="1">
            <a:spLocks noGrp="1"/>
          </p:cNvSpPr>
          <p:nvPr>
            <p:ph type="body" idx="1"/>
          </p:nvPr>
        </p:nvSpPr>
        <p:spPr>
          <a:xfrm>
            <a:off x="870650" y="1144200"/>
            <a:ext cx="6363300" cy="3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Stride</a:t>
            </a:r>
            <a:endParaRPr u="sng"/>
          </a:p>
          <a:p>
            <a:pPr marL="0" lvl="0" indent="0" algn="l" rtl="0">
              <a:spcBef>
                <a:spcPts val="1600"/>
              </a:spcBef>
              <a:spcAft>
                <a:spcPts val="0"/>
              </a:spcAft>
              <a:buNone/>
            </a:pPr>
            <a:r>
              <a:rPr lang="en"/>
              <a:t>Number of pixels moved by the kernel between each convolution. The larger the stride, the smaller the feature map output. Also it reduces the overlap between the receptive fields.</a:t>
            </a:r>
            <a:endParaRPr/>
          </a:p>
          <a:p>
            <a:pPr marL="0" lvl="0" indent="0" algn="l" rtl="0">
              <a:spcBef>
                <a:spcPts val="1600"/>
              </a:spcBef>
              <a:spcAft>
                <a:spcPts val="0"/>
              </a:spcAft>
              <a:buNone/>
            </a:pPr>
            <a:r>
              <a:rPr lang="en" u="sng"/>
              <a:t>Padding</a:t>
            </a:r>
            <a:endParaRPr u="sng"/>
          </a:p>
          <a:p>
            <a:pPr marL="0" lvl="0" indent="0" algn="l" rtl="0">
              <a:spcBef>
                <a:spcPts val="1600"/>
              </a:spcBef>
              <a:spcAft>
                <a:spcPts val="0"/>
              </a:spcAft>
              <a:buNone/>
            </a:pPr>
            <a:r>
              <a:rPr lang="en"/>
              <a:t>Image “shrinks” due to application of convolution. Padding is used to prevent the lost of pixels at the edge of the image. Typically we will pad with ‘0’s or values at the edge.</a:t>
            </a:r>
            <a:endParaRPr/>
          </a:p>
          <a:p>
            <a:pPr marL="0" lvl="0" indent="0" algn="l" rtl="0">
              <a:spcBef>
                <a:spcPts val="1600"/>
              </a:spcBef>
              <a:spcAft>
                <a:spcPts val="0"/>
              </a:spcAft>
              <a:buNone/>
            </a:pPr>
            <a:r>
              <a:rPr lang="en" u="sng"/>
              <a:t>Output Size</a:t>
            </a:r>
            <a:endParaRPr u="sng"/>
          </a:p>
          <a:p>
            <a:pPr marL="0" lvl="0" indent="0" algn="l" rtl="0">
              <a:spcBef>
                <a:spcPts val="1600"/>
              </a:spcBef>
              <a:spcAft>
                <a:spcPts val="0"/>
              </a:spcAft>
              <a:buNone/>
            </a:pPr>
            <a:r>
              <a:rPr lang="en"/>
              <a:t>Depends on Input Size (W,H), Number of Kernels (K), Kernel Size (F), Stride (S), Padding (P). Apply formula K times for each kernel applied.</a:t>
            </a:r>
            <a:endParaRPr/>
          </a:p>
          <a:p>
            <a:pPr marL="0" lvl="0" indent="0" algn="l" rtl="0">
              <a:spcBef>
                <a:spcPts val="1600"/>
              </a:spcBef>
              <a:spcAft>
                <a:spcPts val="1600"/>
              </a:spcAft>
              <a:buNone/>
            </a:pPr>
            <a:endParaRPr u="sng"/>
          </a:p>
        </p:txBody>
      </p:sp>
      <p:pic>
        <p:nvPicPr>
          <p:cNvPr id="308" name="Google Shape;308;p48" descr="&lt;math xmlns=&quot;http://www.w3.org/1998/Math/MathML&quot;&gt;&lt;msub&gt;&lt;mi&gt;W&lt;/mi&gt;&lt;mn&gt;2&lt;/mn&gt;&lt;/msub&gt;&lt;mo&gt;=&lt;/mo&gt;&lt;mfrac&gt;&lt;mrow&gt;&lt;msub&gt;&lt;mi&gt;W&lt;/mi&gt;&lt;mn&gt;1&lt;/mn&gt;&lt;/msub&gt;&lt;mo&gt;-&lt;/mo&gt;&lt;mi&gt;F&lt;/mi&gt;&lt;mo&gt;+&lt;/mo&gt;&lt;mn&gt;2&lt;/mn&gt;&lt;mi&gt;P&lt;/mi&gt;&lt;/mrow&gt;&lt;mi&gt;S&lt;/mi&gt;&lt;/mfrac&gt;&lt;mo&gt;+&lt;/mo&gt;&lt;mn&gt;1&lt;/mn&gt;&lt;mo&gt;,&lt;/mo&gt;&lt;mo&gt;&amp;#xA0;&lt;/mo&gt;&lt;msub&gt;&lt;mi&gt;H&lt;/mi&gt;&lt;mn&gt;2&lt;/mn&gt;&lt;/msub&gt;&lt;mo&gt;=&lt;/mo&gt;&lt;mfrac&gt;&lt;mrow&gt;&lt;msub&gt;&lt;mi&gt;H&lt;/mi&gt;&lt;mn&gt;1&lt;/mn&gt;&lt;/msub&gt;&lt;mo&gt;-&lt;/mo&gt;&lt;mi&gt;F&lt;/mi&gt;&lt;mo&gt;+&lt;/mo&gt;&lt;mn&gt;2&lt;/mn&gt;&lt;mi&gt;P&lt;/mi&gt;&lt;/mrow&gt;&lt;mi&gt;S&lt;/mi&gt;&lt;/mfrac&gt;&lt;mo&gt;+&lt;/mo&gt;&lt;mn&gt;1&lt;/mn&gt;&lt;/math&gt;" title="W subscript 2 equals fraction numerator W subscript 1 minus F plus 2 P over denominator S end fraction plus 1 comma space H subscript 2 equals fraction numerator H subscript 1 minus F plus 2 P over denominator S end fraction plus 1"/>
          <p:cNvPicPr preferRelativeResize="0"/>
          <p:nvPr/>
        </p:nvPicPr>
        <p:blipFill>
          <a:blip r:embed="rId3">
            <a:alphaModFix/>
          </a:blip>
          <a:stretch>
            <a:fillRect/>
          </a:stretch>
        </p:blipFill>
        <p:spPr>
          <a:xfrm>
            <a:off x="3037100" y="4161349"/>
            <a:ext cx="3679399" cy="464775"/>
          </a:xfrm>
          <a:prstGeom prst="rect">
            <a:avLst/>
          </a:prstGeom>
          <a:noFill/>
          <a:ln>
            <a:noFill/>
          </a:ln>
        </p:spPr>
      </p:pic>
      <p:pic>
        <p:nvPicPr>
          <p:cNvPr id="309" name="Google Shape;309;p48" descr="A picture containing shape&#10;&#10;Description automatically generated"/>
          <p:cNvPicPr preferRelativeResize="0"/>
          <p:nvPr/>
        </p:nvPicPr>
        <p:blipFill rotWithShape="1">
          <a:blip r:embed="rId4">
            <a:alphaModFix/>
          </a:blip>
          <a:srcRect/>
          <a:stretch/>
        </p:blipFill>
        <p:spPr>
          <a:xfrm>
            <a:off x="7031775" y="2556650"/>
            <a:ext cx="1845800" cy="2098150"/>
          </a:xfrm>
          <a:prstGeom prst="rect">
            <a:avLst/>
          </a:prstGeom>
          <a:noFill/>
          <a:ln>
            <a:noFill/>
          </a:ln>
        </p:spPr>
      </p:pic>
    </p:spTree>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1527</Words>
  <Application>Microsoft Office PowerPoint</Application>
  <PresentationFormat>On-screen Show (16:9)</PresentationFormat>
  <Paragraphs>170</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Roboto Condensed</vt:lpstr>
      <vt:lpstr>Nunito</vt:lpstr>
      <vt:lpstr>Fira Sans Extra Condensed Medium</vt:lpstr>
      <vt:lpstr>Roboto Condensed Light</vt:lpstr>
      <vt:lpstr>Nunito Light</vt:lpstr>
      <vt:lpstr>Exo 2</vt:lpstr>
      <vt:lpstr>Meiryo</vt:lpstr>
      <vt:lpstr>Tech Newsletter XL by Slidesgo</vt:lpstr>
      <vt:lpstr>Convolutional Neural Networks</vt:lpstr>
      <vt:lpstr>Quick Recap on NN</vt:lpstr>
      <vt:lpstr>Activation Functions</vt:lpstr>
      <vt:lpstr>How do CNNs work?</vt:lpstr>
      <vt:lpstr>CNN Architecture</vt:lpstr>
      <vt:lpstr>Input Layer</vt:lpstr>
      <vt:lpstr>Convolution Layer</vt:lpstr>
      <vt:lpstr>More about Convolution</vt:lpstr>
      <vt:lpstr>Things to note</vt:lpstr>
      <vt:lpstr>Pooling Layer</vt:lpstr>
      <vt:lpstr>Global Pooling</vt:lpstr>
      <vt:lpstr>Fully Connected Layers</vt:lpstr>
      <vt:lpstr>Why do we use CNN for images?</vt:lpstr>
      <vt:lpstr>Implementing CNN with Tensorflow</vt:lpstr>
      <vt:lpstr>PowerPoint Presentation</vt:lpstr>
      <vt:lpstr>Break Time</vt:lpstr>
      <vt:lpstr>Transfer Learning</vt:lpstr>
      <vt:lpstr>Transfer Learning</vt:lpstr>
      <vt:lpstr>Implementation</vt:lpstr>
      <vt:lpstr>Moving forward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 CNNs work?</dc:title>
  <cp:lastModifiedBy>#YAO CHENG HUI#</cp:lastModifiedBy>
  <cp:revision>2</cp:revision>
  <dcterms:modified xsi:type="dcterms:W3CDTF">2021-10-05T01:50:08Z</dcterms:modified>
</cp:coreProperties>
</file>